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201"/>
  </p:notesMasterIdLst>
  <p:handoutMasterIdLst>
    <p:handoutMasterId r:id="rId202"/>
  </p:handoutMasterIdLst>
  <p:sldIdLst>
    <p:sldId id="558" r:id="rId2"/>
    <p:sldId id="938" r:id="rId3"/>
    <p:sldId id="939" r:id="rId4"/>
    <p:sldId id="871" r:id="rId5"/>
    <p:sldId id="485" r:id="rId6"/>
    <p:sldId id="940" r:id="rId7"/>
    <p:sldId id="941" r:id="rId8"/>
    <p:sldId id="942" r:id="rId9"/>
    <p:sldId id="882" r:id="rId10"/>
    <p:sldId id="864" r:id="rId11"/>
    <p:sldId id="868" r:id="rId12"/>
    <p:sldId id="876" r:id="rId13"/>
    <p:sldId id="943" r:id="rId14"/>
    <p:sldId id="944" r:id="rId15"/>
    <p:sldId id="945" r:id="rId16"/>
    <p:sldId id="340" r:id="rId17"/>
    <p:sldId id="580" r:id="rId18"/>
    <p:sldId id="690" r:id="rId19"/>
    <p:sldId id="691" r:id="rId20"/>
    <p:sldId id="692" r:id="rId21"/>
    <p:sldId id="693" r:id="rId22"/>
    <p:sldId id="694" r:id="rId23"/>
    <p:sldId id="695" r:id="rId24"/>
    <p:sldId id="696" r:id="rId25"/>
    <p:sldId id="697" r:id="rId26"/>
    <p:sldId id="705" r:id="rId27"/>
    <p:sldId id="698" r:id="rId28"/>
    <p:sldId id="699" r:id="rId29"/>
    <p:sldId id="700" r:id="rId30"/>
    <p:sldId id="702" r:id="rId31"/>
    <p:sldId id="703" r:id="rId32"/>
    <p:sldId id="704" r:id="rId33"/>
    <p:sldId id="706" r:id="rId34"/>
    <p:sldId id="707" r:id="rId35"/>
    <p:sldId id="708" r:id="rId36"/>
    <p:sldId id="709" r:id="rId37"/>
    <p:sldId id="710" r:id="rId38"/>
    <p:sldId id="712" r:id="rId39"/>
    <p:sldId id="711" r:id="rId40"/>
    <p:sldId id="713" r:id="rId41"/>
    <p:sldId id="714" r:id="rId42"/>
    <p:sldId id="715" r:id="rId43"/>
    <p:sldId id="716" r:id="rId44"/>
    <p:sldId id="717" r:id="rId45"/>
    <p:sldId id="718" r:id="rId46"/>
    <p:sldId id="719" r:id="rId47"/>
    <p:sldId id="720" r:id="rId48"/>
    <p:sldId id="721" r:id="rId49"/>
    <p:sldId id="722" r:id="rId50"/>
    <p:sldId id="723" r:id="rId51"/>
    <p:sldId id="724" r:id="rId52"/>
    <p:sldId id="725" r:id="rId53"/>
    <p:sldId id="726" r:id="rId54"/>
    <p:sldId id="727" r:id="rId55"/>
    <p:sldId id="728" r:id="rId56"/>
    <p:sldId id="729" r:id="rId57"/>
    <p:sldId id="730" r:id="rId58"/>
    <p:sldId id="731" r:id="rId59"/>
    <p:sldId id="732" r:id="rId60"/>
    <p:sldId id="733" r:id="rId61"/>
    <p:sldId id="734" r:id="rId62"/>
    <p:sldId id="735" r:id="rId63"/>
    <p:sldId id="736" r:id="rId64"/>
    <p:sldId id="737" r:id="rId65"/>
    <p:sldId id="738" r:id="rId66"/>
    <p:sldId id="739" r:id="rId67"/>
    <p:sldId id="740" r:id="rId68"/>
    <p:sldId id="741" r:id="rId69"/>
    <p:sldId id="742" r:id="rId70"/>
    <p:sldId id="743" r:id="rId71"/>
    <p:sldId id="744" r:id="rId72"/>
    <p:sldId id="745" r:id="rId73"/>
    <p:sldId id="746" r:id="rId74"/>
    <p:sldId id="747" r:id="rId75"/>
    <p:sldId id="748" r:id="rId76"/>
    <p:sldId id="749" r:id="rId77"/>
    <p:sldId id="750" r:id="rId78"/>
    <p:sldId id="751" r:id="rId79"/>
    <p:sldId id="752" r:id="rId80"/>
    <p:sldId id="753" r:id="rId81"/>
    <p:sldId id="754" r:id="rId82"/>
    <p:sldId id="755" r:id="rId83"/>
    <p:sldId id="756" r:id="rId84"/>
    <p:sldId id="757" r:id="rId85"/>
    <p:sldId id="758" r:id="rId86"/>
    <p:sldId id="759" r:id="rId87"/>
    <p:sldId id="760" r:id="rId88"/>
    <p:sldId id="761" r:id="rId89"/>
    <p:sldId id="762" r:id="rId90"/>
    <p:sldId id="763" r:id="rId91"/>
    <p:sldId id="764" r:id="rId92"/>
    <p:sldId id="765" r:id="rId93"/>
    <p:sldId id="766" r:id="rId94"/>
    <p:sldId id="767" r:id="rId95"/>
    <p:sldId id="768" r:id="rId96"/>
    <p:sldId id="769" r:id="rId97"/>
    <p:sldId id="770" r:id="rId98"/>
    <p:sldId id="771" r:id="rId99"/>
    <p:sldId id="772" r:id="rId100"/>
    <p:sldId id="773" r:id="rId101"/>
    <p:sldId id="774" r:id="rId102"/>
    <p:sldId id="775" r:id="rId103"/>
    <p:sldId id="777" r:id="rId104"/>
    <p:sldId id="778" r:id="rId105"/>
    <p:sldId id="779" r:id="rId106"/>
    <p:sldId id="780" r:id="rId107"/>
    <p:sldId id="781" r:id="rId108"/>
    <p:sldId id="935" r:id="rId109"/>
    <p:sldId id="934" r:id="rId110"/>
    <p:sldId id="784" r:id="rId111"/>
    <p:sldId id="785" r:id="rId112"/>
    <p:sldId id="786" r:id="rId113"/>
    <p:sldId id="787" r:id="rId114"/>
    <p:sldId id="788" r:id="rId115"/>
    <p:sldId id="789" r:id="rId116"/>
    <p:sldId id="790" r:id="rId117"/>
    <p:sldId id="791" r:id="rId118"/>
    <p:sldId id="792" r:id="rId119"/>
    <p:sldId id="793" r:id="rId120"/>
    <p:sldId id="794" r:id="rId121"/>
    <p:sldId id="795" r:id="rId122"/>
    <p:sldId id="886" r:id="rId123"/>
    <p:sldId id="887" r:id="rId124"/>
    <p:sldId id="888" r:id="rId125"/>
    <p:sldId id="796" r:id="rId126"/>
    <p:sldId id="797" r:id="rId127"/>
    <p:sldId id="798" r:id="rId128"/>
    <p:sldId id="799" r:id="rId129"/>
    <p:sldId id="800" r:id="rId130"/>
    <p:sldId id="801" r:id="rId131"/>
    <p:sldId id="802" r:id="rId132"/>
    <p:sldId id="803" r:id="rId133"/>
    <p:sldId id="804" r:id="rId134"/>
    <p:sldId id="805" r:id="rId135"/>
    <p:sldId id="806" r:id="rId136"/>
    <p:sldId id="807" r:id="rId137"/>
    <p:sldId id="808" r:id="rId138"/>
    <p:sldId id="809" r:id="rId139"/>
    <p:sldId id="821" r:id="rId140"/>
    <p:sldId id="822" r:id="rId141"/>
    <p:sldId id="823" r:id="rId142"/>
    <p:sldId id="824" r:id="rId143"/>
    <p:sldId id="825" r:id="rId144"/>
    <p:sldId id="826" r:id="rId145"/>
    <p:sldId id="855" r:id="rId146"/>
    <p:sldId id="856" r:id="rId147"/>
    <p:sldId id="936" r:id="rId148"/>
    <p:sldId id="937" r:id="rId149"/>
    <p:sldId id="679" r:id="rId150"/>
    <p:sldId id="680" r:id="rId151"/>
    <p:sldId id="534" r:id="rId152"/>
    <p:sldId id="535" r:id="rId153"/>
    <p:sldId id="662" r:id="rId154"/>
    <p:sldId id="688" r:id="rId155"/>
    <p:sldId id="689" r:id="rId156"/>
    <p:sldId id="889" r:id="rId157"/>
    <p:sldId id="893" r:id="rId158"/>
    <p:sldId id="894" r:id="rId159"/>
    <p:sldId id="890" r:id="rId160"/>
    <p:sldId id="891" r:id="rId161"/>
    <p:sldId id="895" r:id="rId162"/>
    <p:sldId id="896" r:id="rId163"/>
    <p:sldId id="897" r:id="rId164"/>
    <p:sldId id="898" r:id="rId165"/>
    <p:sldId id="899" r:id="rId166"/>
    <p:sldId id="900" r:id="rId167"/>
    <p:sldId id="901" r:id="rId168"/>
    <p:sldId id="902" r:id="rId169"/>
    <p:sldId id="903" r:id="rId170"/>
    <p:sldId id="904" r:id="rId171"/>
    <p:sldId id="905" r:id="rId172"/>
    <p:sldId id="906" r:id="rId173"/>
    <p:sldId id="907" r:id="rId174"/>
    <p:sldId id="908" r:id="rId175"/>
    <p:sldId id="909" r:id="rId176"/>
    <p:sldId id="910" r:id="rId177"/>
    <p:sldId id="911" r:id="rId178"/>
    <p:sldId id="912" r:id="rId179"/>
    <p:sldId id="913" r:id="rId180"/>
    <p:sldId id="914" r:id="rId181"/>
    <p:sldId id="915" r:id="rId182"/>
    <p:sldId id="916" r:id="rId183"/>
    <p:sldId id="917" r:id="rId184"/>
    <p:sldId id="918" r:id="rId185"/>
    <p:sldId id="919" r:id="rId186"/>
    <p:sldId id="920" r:id="rId187"/>
    <p:sldId id="921" r:id="rId188"/>
    <p:sldId id="922" r:id="rId189"/>
    <p:sldId id="923" r:id="rId190"/>
    <p:sldId id="924" r:id="rId191"/>
    <p:sldId id="925" r:id="rId192"/>
    <p:sldId id="926" r:id="rId193"/>
    <p:sldId id="927" r:id="rId194"/>
    <p:sldId id="928" r:id="rId195"/>
    <p:sldId id="929" r:id="rId196"/>
    <p:sldId id="930" r:id="rId197"/>
    <p:sldId id="931" r:id="rId198"/>
    <p:sldId id="932" r:id="rId199"/>
    <p:sldId id="933" r:id="rId2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938"/>
            <p14:sldId id="939"/>
            <p14:sldId id="871"/>
          </p14:sldIdLst>
        </p14:section>
        <p14:section name="Practical Application" id="{83EFAE05-DB05-4B98-83A7-E27169126674}">
          <p14:sldIdLst>
            <p14:sldId id="485"/>
            <p14:sldId id="940"/>
            <p14:sldId id="941"/>
            <p14:sldId id="942"/>
            <p14:sldId id="882"/>
            <p14:sldId id="864"/>
            <p14:sldId id="868"/>
            <p14:sldId id="876"/>
            <p14:sldId id="943"/>
            <p14:sldId id="944"/>
            <p14:sldId id="945"/>
          </p14:sldIdLst>
        </p14:section>
        <p14:section name="Session Content" id="{21CFCDC3-C0B9-455D-A009-52197B001513}">
          <p14:sldIdLst>
            <p14:sldId id="340"/>
            <p14:sldId id="580"/>
            <p14:sldId id="690"/>
            <p14:sldId id="691"/>
            <p14:sldId id="692"/>
            <p14:sldId id="693"/>
            <p14:sldId id="694"/>
            <p14:sldId id="695"/>
            <p14:sldId id="696"/>
            <p14:sldId id="697"/>
            <p14:sldId id="705"/>
            <p14:sldId id="698"/>
            <p14:sldId id="699"/>
            <p14:sldId id="700"/>
            <p14:sldId id="702"/>
            <p14:sldId id="703"/>
            <p14:sldId id="704"/>
            <p14:sldId id="706"/>
            <p14:sldId id="707"/>
            <p14:sldId id="708"/>
            <p14:sldId id="709"/>
            <p14:sldId id="710"/>
            <p14:sldId id="712"/>
            <p14:sldId id="711"/>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7"/>
            <p14:sldId id="778"/>
            <p14:sldId id="779"/>
            <p14:sldId id="780"/>
            <p14:sldId id="781"/>
            <p14:sldId id="935"/>
            <p14:sldId id="934"/>
            <p14:sldId id="784"/>
            <p14:sldId id="785"/>
            <p14:sldId id="786"/>
            <p14:sldId id="787"/>
            <p14:sldId id="788"/>
            <p14:sldId id="789"/>
            <p14:sldId id="790"/>
            <p14:sldId id="791"/>
            <p14:sldId id="792"/>
            <p14:sldId id="793"/>
            <p14:sldId id="794"/>
            <p14:sldId id="795"/>
            <p14:sldId id="886"/>
            <p14:sldId id="887"/>
            <p14:sldId id="888"/>
            <p14:sldId id="796"/>
            <p14:sldId id="797"/>
            <p14:sldId id="798"/>
            <p14:sldId id="799"/>
            <p14:sldId id="800"/>
            <p14:sldId id="801"/>
            <p14:sldId id="802"/>
            <p14:sldId id="803"/>
            <p14:sldId id="804"/>
            <p14:sldId id="805"/>
            <p14:sldId id="806"/>
            <p14:sldId id="807"/>
            <p14:sldId id="808"/>
            <p14:sldId id="809"/>
            <p14:sldId id="821"/>
            <p14:sldId id="822"/>
            <p14:sldId id="823"/>
            <p14:sldId id="824"/>
            <p14:sldId id="825"/>
            <p14:sldId id="826"/>
            <p14:sldId id="855"/>
            <p14:sldId id="856"/>
            <p14:sldId id="936"/>
            <p14:sldId id="937"/>
          </p14:sldIdLst>
        </p14:section>
        <p14:section name="Additional Concepts" id="{F86AC78E-AA84-4D5F-A2A3-CA25C4DDEFED}">
          <p14:sldIdLst>
            <p14:sldId id="679"/>
            <p14:sldId id="680"/>
          </p14:sldIdLst>
        </p14:section>
        <p14:section name="Session Wrap" id="{A6BDB7F8-75BE-4397-AFEA-B392E4D5B929}">
          <p14:sldIdLst>
            <p14:sldId id="534"/>
            <p14:sldId id="535"/>
            <p14:sldId id="662"/>
          </p14:sldIdLst>
        </p14:section>
        <p14:section name="Additional Materials" id="{959CFC72-D76C-40F8-9BAE-694F716F0A28}">
          <p14:sldIdLst>
            <p14:sldId id="688"/>
            <p14:sldId id="689"/>
            <p14:sldId id="889"/>
            <p14:sldId id="893"/>
            <p14:sldId id="894"/>
            <p14:sldId id="890"/>
            <p14:sldId id="891"/>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6" autoAdjust="0"/>
    <p:restoredTop sz="95597" autoAdjust="0"/>
  </p:normalViewPr>
  <p:slideViewPr>
    <p:cSldViewPr snapToObjects="1">
      <p:cViewPr varScale="1">
        <p:scale>
          <a:sx n="71" d="100"/>
          <a:sy n="71" d="100"/>
        </p:scale>
        <p:origin x="418" y="62"/>
      </p:cViewPr>
      <p:guideLst>
        <p:guide orient="horz" pos="2160"/>
        <p:guide pos="2880"/>
      </p:guideLst>
    </p:cSldViewPr>
  </p:slideViewPr>
  <p:notesTextViewPr>
    <p:cViewPr>
      <p:scale>
        <a:sx n="3" d="2"/>
        <a:sy n="3" d="2"/>
      </p:scale>
      <p:origin x="0" y="-19"/>
    </p:cViewPr>
  </p:notesTextViewPr>
  <p:sorterViewPr>
    <p:cViewPr varScale="1">
      <p:scale>
        <a:sx n="1" d="1"/>
        <a:sy n="1" d="1"/>
      </p:scale>
      <p:origin x="0" y="0"/>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9/12/2016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9/12/2016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alphr.com/blogs/2011/06/01/how-a-cheap-graphics-card-could-crack-your-password-in-under-a-second/"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 Geometry The shape of a person’s hand (the shape, length, and width of the hand and fingers) defines hand geometry. This trait differs significantly between people and is used in some biometric systems to verify identity. A person places her hand on a device that has grooves for each finger. The system compares the geometry of each finger, and the hand as a whole, to the information in a reference file to verify that person’s identity.</a:t>
            </a:r>
          </a:p>
          <a:p>
            <a:endParaRPr lang="en-US" dirty="0" smtClean="0"/>
          </a:p>
          <a:p>
            <a:r>
              <a:rPr lang="en-US" dirty="0" smtClean="0"/>
              <a:t>Harris, Shon (2012-11-08). CISSP All-in-One Exam Guide, 6th Edition (Kindle Locations 4238-4241).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54</a:t>
            </a:fld>
            <a:endParaRPr lang="en-US"/>
          </a:p>
        </p:txBody>
      </p:sp>
    </p:spTree>
    <p:extLst>
      <p:ext uri="{BB962C8B-B14F-4D97-AF65-F5344CB8AC3E}">
        <p14:creationId xmlns:p14="http://schemas.microsoft.com/office/powerpoint/2010/main" val="2262919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Retina Scan A system that reads a person’s retina scans the blood-vessel pattern of the retina on the backside of the eyeball. This pattern has shown to be extremely unique between different people. A camera is used to project a beam inside the eye and capture the pattern and compare it to a reference file recorded previously.</a:t>
            </a:r>
          </a:p>
          <a:p>
            <a:endParaRPr lang="en-US" dirty="0" smtClean="0"/>
          </a:p>
          <a:p>
            <a:r>
              <a:rPr lang="en-US" dirty="0" smtClean="0"/>
              <a:t>Harris, Shon (2012-11-08). CISSP All-in-One Exam Guide, 6th Edition (Kindle Locations 4241-4244).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55</a:t>
            </a:fld>
            <a:endParaRPr lang="en-US"/>
          </a:p>
        </p:txBody>
      </p:sp>
    </p:spTree>
    <p:extLst>
      <p:ext uri="{BB962C8B-B14F-4D97-AF65-F5344CB8AC3E}">
        <p14:creationId xmlns:p14="http://schemas.microsoft.com/office/powerpoint/2010/main" val="3242350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Iris Scan The iris is the colored portion of the eye that surrounds the pupil. The iris has unique patterns, rifts, colors, rings, coronas, and furrows. The uniqueness of each of these characteristics within the iris is captured by a camera and compared with the information gathered during the enrollment phase. Of the biometric systems, iris scans are the most accurate . The iris remains constant through adulthood , which reduces the type of errors that can happen during the authentication process. Sampling the iris offers more reference coordinates than any other type of biometric. Mathematically,</a:t>
            </a:r>
            <a:r>
              <a:rPr lang="en-US" baseline="0" dirty="0" smtClean="0"/>
              <a:t> this means it has a higher accuracy potential than any other type of biometric.</a:t>
            </a:r>
          </a:p>
          <a:p>
            <a:endParaRPr lang="en-US" baseline="0" dirty="0" smtClean="0"/>
          </a:p>
          <a:p>
            <a:r>
              <a:rPr lang="en-US" baseline="0" dirty="0" smtClean="0"/>
              <a:t>Harris, Shon (2012-11-08). CISSP All-in-One Exam Guide, 6th Edition (Kindle Location 4248). McGraw-Hill Education. Kindle Edition. </a:t>
            </a:r>
            <a:endParaRPr lang="en-US" dirty="0" smtClean="0"/>
          </a:p>
        </p:txBody>
      </p:sp>
      <p:sp>
        <p:nvSpPr>
          <p:cNvPr id="4" name="Slide Number Placeholder 3"/>
          <p:cNvSpPr>
            <a:spLocks noGrp="1"/>
          </p:cNvSpPr>
          <p:nvPr>
            <p:ph type="sldNum" sz="quarter" idx="10"/>
          </p:nvPr>
        </p:nvSpPr>
        <p:spPr/>
        <p:txBody>
          <a:bodyPr/>
          <a:lstStyle/>
          <a:p>
            <a:fld id="{2203343A-D251-4FA5-B412-10A6FA63A0D8}" type="slidenum">
              <a:rPr lang="en-US" smtClean="0"/>
              <a:pPr/>
              <a:t>57</a:t>
            </a:fld>
            <a:endParaRPr lang="en-US"/>
          </a:p>
        </p:txBody>
      </p:sp>
    </p:spTree>
    <p:extLst>
      <p:ext uri="{BB962C8B-B14F-4D97-AF65-F5344CB8AC3E}">
        <p14:creationId xmlns:p14="http://schemas.microsoft.com/office/powerpoint/2010/main" val="1468807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Signature Dynamics When a person signs a signature, usually they do so in the same manner and speed each time . Signing a signature produces electrical signals that can be captured by a biometric system . The physical motions performed when someone is signing a document create these electrical signals. The signals provide unique characteristics that can be used to distinguish one individual from another. Signature dynamics provides more information than a static signature, so there are more variables to verify when confirming an individual’s identity and more assurance that this person is who he claims to be. Signature dynamics is different from a digitized signature. A digitized signature is just an electronic copy of someone’s signature and is not a biometric system that captures the speed of signing, the way the person holds the pen, and the pressure the signer exerts to generate the signature.</a:t>
            </a:r>
          </a:p>
          <a:p>
            <a:endParaRPr lang="en-US" dirty="0" smtClean="0"/>
          </a:p>
          <a:p>
            <a:r>
              <a:rPr lang="en-US" dirty="0" smtClean="0"/>
              <a:t>Harris, Shon (2012-11-08). CISSP All-in-One Exam Guide, 6th Edition (Kindle Locations 4251-4257).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59</a:t>
            </a:fld>
            <a:endParaRPr lang="en-US"/>
          </a:p>
        </p:txBody>
      </p:sp>
    </p:spTree>
    <p:extLst>
      <p:ext uri="{BB962C8B-B14F-4D97-AF65-F5344CB8AC3E}">
        <p14:creationId xmlns:p14="http://schemas.microsoft.com/office/powerpoint/2010/main" val="208876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Keystroke Dynamics Whereas signature dynamics is a method that captures the electrical signals when a person signs a name, keystroke dynamics captures electrical signals when a person types a certain phrase. As a person types a specified phrase, the biometric system captures the speed and motions of this action. Each individual has a certain style and speed, which translate into unique signals. This type of authentication is more effective than typing in a password, because a password is easily obtainable. It is much harder to repeat a person’s typing style than it is to acquire a password.</a:t>
            </a:r>
          </a:p>
          <a:p>
            <a:endParaRPr lang="en-US" dirty="0" smtClean="0"/>
          </a:p>
          <a:p>
            <a:r>
              <a:rPr lang="en-US" dirty="0" smtClean="0"/>
              <a:t>Harris, Shon (2012-11-08). CISSP All-in-One Exam Guide, 6th Edition (Kindle Locations 4257-4261).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60</a:t>
            </a:fld>
            <a:endParaRPr lang="en-US"/>
          </a:p>
        </p:txBody>
      </p:sp>
    </p:spTree>
    <p:extLst>
      <p:ext uri="{BB962C8B-B14F-4D97-AF65-F5344CB8AC3E}">
        <p14:creationId xmlns:p14="http://schemas.microsoft.com/office/powerpoint/2010/main" val="3906177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Voice Print People’s speech sounds and patterns have many subtle distinguishing differences. A biometric system that is programmed to capture a voice print and compare it to the information held in a reference file can differentiate one individual from another. During the enrollment process, an individual is asked to say several different words. Later, when this individual needs to be authenticated, the biometric system jumbles these words and presents them to the individual. The individual then repeats the sequence of words given. This technique is used so others cannot attempt to record the session and play it back in hopes of obtaining unauthorized access.</a:t>
            </a:r>
          </a:p>
          <a:p>
            <a:endParaRPr lang="en-US" dirty="0" smtClean="0"/>
          </a:p>
          <a:p>
            <a:r>
              <a:rPr lang="en-US" dirty="0" smtClean="0"/>
              <a:t>Harris, Shon (2012-11-08). CISSP All-in-One Exam Guide, 6th Edition (Kindle Locations 4262-4266).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61</a:t>
            </a:fld>
            <a:endParaRPr lang="en-US"/>
          </a:p>
        </p:txBody>
      </p:sp>
    </p:spTree>
    <p:extLst>
      <p:ext uri="{BB962C8B-B14F-4D97-AF65-F5344CB8AC3E}">
        <p14:creationId xmlns:p14="http://schemas.microsoft.com/office/powerpoint/2010/main" val="1451880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Facial Scan A system that scans a person’s face takes many attributes and characteristics into account. People have different bone structures, nose ridges, eye widths, forehead sizes, and chin shapes . These are all captured during a facial scan and compared to an earlier captured scan held within a reference record. If the information is a match, the person is positively identified.</a:t>
            </a:r>
          </a:p>
          <a:p>
            <a:endParaRPr lang="en-US" dirty="0" smtClean="0"/>
          </a:p>
          <a:p>
            <a:r>
              <a:rPr lang="en-US" dirty="0" smtClean="0"/>
              <a:t>Harris, Shon (2012-11-08). CISSP All-in-One Exam Guide, 6th Edition (Kindle Locations 4267-4269).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62</a:t>
            </a:fld>
            <a:endParaRPr lang="en-US"/>
          </a:p>
        </p:txBody>
      </p:sp>
    </p:spTree>
    <p:extLst>
      <p:ext uri="{BB962C8B-B14F-4D97-AF65-F5344CB8AC3E}">
        <p14:creationId xmlns:p14="http://schemas.microsoft.com/office/powerpoint/2010/main" val="1678624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 attacker is after a password, she can try a few different techniques: • Electronic monitoring Listening to network traffic to capture information, especially when a user is sending her password to an authentication server. The password can be copied and reused by the attacker at another time, which is called a replay attack. • Access the password file Usually done on the authentication server. The password file contains many users’ passwords and, if compromised, can be the source of a lot of damage. This file should be protected with access control mechanisms and encryption. • Brute force attacks Performed with tools that cycle through many possible character, number, and symbol combinations to uncover a password. • Dictionary attacks Files of thousands of words are compared to the user’s password until a match is found. • Social engineering An attacker falsely convinces an individual that she has the necessary authorization to access specific resources. • Rainbow table An attacker uses a table that contains all possible passwords already in a hash format.</a:t>
            </a:r>
          </a:p>
          <a:p>
            <a:endParaRPr lang="en-US" dirty="0" smtClean="0"/>
          </a:p>
          <a:p>
            <a:r>
              <a:rPr lang="en-US" dirty="0" smtClean="0"/>
              <a:t>Harris, Shon (2012-11-08). CISSP All-in-One Exam Guide, 6th Edition (Kindle Locations 4299-4308).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75</a:t>
            </a:fld>
            <a:endParaRPr lang="en-US"/>
          </a:p>
        </p:txBody>
      </p:sp>
    </p:spTree>
    <p:extLst>
      <p:ext uri="{BB962C8B-B14F-4D97-AF65-F5344CB8AC3E}">
        <p14:creationId xmlns:p14="http://schemas.microsoft.com/office/powerpoint/2010/main" val="49615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years, people have become very inventive in the development of various ways to attack smart cards. For example, individuals have introduced computational errors into smart cards with the goal of uncovering the encryption keys used and stored on the cards. These “errors” are introduced by manipulating some environmental component of the card (changing input voltage, clock rate, temperature fluctuations). The attacker reviews the result of an encryption function after introducing an error to the card, and also reviews the correct result, which the card performs when no errors are introduced. Analysis of these different results may allow an attacker to reverse-engineer the encryption process, with the hope of uncovering the encryption key. This type of attack is referred to as fault generation.</a:t>
            </a:r>
          </a:p>
          <a:p>
            <a:endParaRPr lang="en-US" dirty="0" smtClean="0"/>
          </a:p>
          <a:p>
            <a:r>
              <a:rPr lang="en-US" dirty="0" smtClean="0"/>
              <a:t>Harris, Shon (2012-11-08). CISSP All-in-One Exam Guide, 6th Edition (Kindle Locations 4472-4477).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92</a:t>
            </a:fld>
            <a:endParaRPr lang="en-US"/>
          </a:p>
        </p:txBody>
      </p:sp>
    </p:spTree>
    <p:extLst>
      <p:ext uri="{BB962C8B-B14F-4D97-AF65-F5344CB8AC3E}">
        <p14:creationId xmlns:p14="http://schemas.microsoft.com/office/powerpoint/2010/main" val="2700494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Side-channel attacks are nonintrusive and are used to uncover sensitive information about how a component works, without trying to compromise any type of flaw or weakness. As an analogy, suppose you want to figure out what your boss does each day at lunch time but you feel too uncomfortable to ask her. So you follow her, and you see she enters a building holding a small black bag and exits exactly 45 minutes later with the same bag and her hair not looking as great as when she went in. You keep doing this day after day and come to the conclusion that she must be working out. Now you could have simply read the sign on the building that said “Gym,” but we will give you the benefit of the doubt here and just not call you for any further private investigator work.</a:t>
            </a:r>
          </a:p>
          <a:p>
            <a:endParaRPr lang="en-US" dirty="0" smtClean="0"/>
          </a:p>
          <a:p>
            <a:r>
              <a:rPr lang="en-US" dirty="0" smtClean="0"/>
              <a:t>Harris, Shon (2012-11-08). CISSP All-in-One Exam Guide, 6th Edition (Kindle Locations 4477-4483).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93</a:t>
            </a:fld>
            <a:endParaRPr lang="en-US"/>
          </a:p>
        </p:txBody>
      </p:sp>
    </p:spTree>
    <p:extLst>
      <p:ext uri="{BB962C8B-B14F-4D97-AF65-F5344CB8AC3E}">
        <p14:creationId xmlns:p14="http://schemas.microsoft.com/office/powerpoint/2010/main" val="404126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2735647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Microprobing</a:t>
            </a:r>
            <a:r>
              <a:rPr lang="en-US" dirty="0" smtClean="0"/>
              <a:t> uses needleless and ultrasonic vibration to remove the outer protective material on the card’s circuits. Once this is completed, data can be accessed and manipulated by directly tapping into the card’s ROM chips.</a:t>
            </a:r>
          </a:p>
          <a:p>
            <a:endParaRPr lang="en-US" dirty="0" smtClean="0"/>
          </a:p>
          <a:p>
            <a:r>
              <a:rPr lang="en-US" dirty="0" smtClean="0"/>
              <a:t>Harris, Shon (2012-11-08). CISSP All-in-One Exam Guide, 6th Edition (Kindle Locations 4495-4497).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94</a:t>
            </a:fld>
            <a:endParaRPr lang="en-US"/>
          </a:p>
        </p:txBody>
      </p:sp>
    </p:spTree>
    <p:extLst>
      <p:ext uri="{BB962C8B-B14F-4D97-AF65-F5344CB8AC3E}">
        <p14:creationId xmlns:p14="http://schemas.microsoft.com/office/powerpoint/2010/main" val="1220092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The Kerberos Authentication Process </a:t>
            </a:r>
          </a:p>
          <a:p>
            <a:r>
              <a:rPr lang="en-US" dirty="0" smtClean="0"/>
              <a:t>The user and the KDC share a secret key, while the service and the KDC share a different secret key. The user and the requested service do not share a symmetric key in the beginning. The user trusts the KDC because they share a secret key. They can encrypt and decrypt data they pass between each other, and thus have a protected communication path. Once the user authenticates to the service, they, too, will share a symmetric key (session key) that is used for authentication purposes. Here are the exact steps: 1. Emily comes in to work and enters her username and password into her workstation at 8: 00 A.M. The Kerberos software on Emily’s computer sends the username to the authentication service (AS) on the KDC, which in turn sends Emily a ticket granting ticket (TGT) that is encrypted with Emily’s password (secret key). 2. If Emily has entered her correct password, then this TGT is decrypted and Emily gains access to her local workstation desktop. 3. When Emily needs to send a print job to the print server, her system sends the TGT to the ticket granting service (TGS), which runs on the KDC, and a request to access the print server. (The TGT allows Emily to prove she has been authenticated and allows her to request access to the print server.) 4. The TGS creates and sends a second ticket to Emily, which she will use to authenticate to the print server. This second ticket contains two instances of the same session key, one encrypted with Emily’s secret key and the other encrypted with the print server’s secret key. The second ticket also contains an authenticator, which contains identification information on Emily, her system’s IP address, sequence number, and a timestamp. 5. Emily’s system receives the second ticket, decrypts and extracts the embedded session key, adds a second authenticator set of identification information to the ticket, and sends the ticket on to the print server. 6. The print server receives the ticket, decrypts and extracts the session key, and decrypts and extracts the two authenticators in the ticket. If the print server can decrypt and extract the session key, it knows the KDC created the ticket, because only the KDC has the secret key used to encrypt the session key. If the authenticator information that the KDC and the user put into the ticket matches, then the print server knows it received the ticket from the correct principal. 7. Once this is completed, it means Emily has been properly authenticated to the print server and the server prints her document. This is an extremely simplistic overview of what is going on in any Kerberos exchange , but it gives you an idea of the dance taking place behind the scenes whenever you interact with any network service in an environment that uses Kerberos. Figure 3-12 provides a simplistic view of this process.</a:t>
            </a:r>
          </a:p>
          <a:p>
            <a:endParaRPr lang="en-US" dirty="0" smtClean="0"/>
          </a:p>
          <a:p>
            <a:r>
              <a:rPr lang="en-US" dirty="0" smtClean="0"/>
              <a:t>Harris, Shon (2012-11-08). CISSP All-in-One Exam Guide, 6th Edition (Kindle Locations 4665-4688).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107</a:t>
            </a:fld>
            <a:endParaRPr lang="en-US"/>
          </a:p>
        </p:txBody>
      </p:sp>
    </p:spTree>
    <p:extLst>
      <p:ext uri="{BB962C8B-B14F-4D97-AF65-F5344CB8AC3E}">
        <p14:creationId xmlns:p14="http://schemas.microsoft.com/office/powerpoint/2010/main" val="1070520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effectLst/>
              </a:rPr>
              <a:t>The steps in the process are:</a:t>
            </a:r>
          </a:p>
          <a:p>
            <a:r>
              <a:rPr lang="en-US" dirty="0" smtClean="0">
                <a:effectLst/>
              </a:rPr>
              <a:t>A principal name and key are specified to the client.</a:t>
            </a:r>
          </a:p>
          <a:p>
            <a:r>
              <a:rPr lang="en-US" dirty="0" smtClean="0">
                <a:effectLst/>
              </a:rPr>
              <a:t>The client sends the principal name and a request for a TGT to the KDC.</a:t>
            </a:r>
          </a:p>
          <a:p>
            <a:r>
              <a:rPr lang="en-US" dirty="0" smtClean="0">
                <a:effectLst/>
              </a:rPr>
              <a:t>The KDC generates a session key and a TGT that contains a copy of the session key, and uses the Ticket Granting Service (TGS) key to encrypt the TGT. It then uses the principal's key to encrypt both the already encrypted TGT and another copy of the session key.</a:t>
            </a:r>
          </a:p>
          <a:p>
            <a:r>
              <a:rPr lang="en-US" dirty="0" smtClean="0">
                <a:effectLst/>
              </a:rPr>
              <a:t>The KDC sends the encrypted combination of the session key and the encrypted TGT to the client.</a:t>
            </a:r>
          </a:p>
          <a:p>
            <a:r>
              <a:rPr lang="en-US" dirty="0" smtClean="0">
                <a:effectLst/>
              </a:rPr>
              <a:t>The client uses the principal's key to extract the session key and the encrypted TGT.</a:t>
            </a:r>
          </a:p>
          <a:p>
            <a:r>
              <a:rPr lang="en-US" dirty="0" smtClean="0">
                <a:effectLst/>
              </a:rPr>
              <a:t>When the client want to use a service, usually to obtain access to a local or remote host system, it uses the session key to encrypt a copy of the encrypted TGT, the client’s IP address, a time stamp, and a service ticket request, and it sends this item to the KDC.</a:t>
            </a:r>
          </a:p>
          <a:p>
            <a:r>
              <a:rPr lang="en-US" dirty="0" smtClean="0">
                <a:effectLst/>
              </a:rPr>
              <a:t>The KDC uses its copies of the session key and the TGS key to extract the TGT, IP address, and time stamp, which allow it to validate the client. Provided that both the client and its service request are valid, the KDC generates a service session key and a service ticket that contains the client’s IP address, a time stamp, and a copy of the service session key, and it uses the service key to encrypt the service ticket. It then uses the session key to encrypt both the service ticket and another copy of the service session key.</a:t>
            </a:r>
          </a:p>
          <a:p>
            <a:r>
              <a:rPr lang="en-US" dirty="0" smtClean="0">
                <a:effectLst/>
              </a:rPr>
              <a:t>The service key is usually the host principal's key for the system on which the service provider runs.</a:t>
            </a:r>
          </a:p>
          <a:p>
            <a:r>
              <a:rPr lang="en-US" dirty="0" smtClean="0">
                <a:effectLst/>
              </a:rPr>
              <a:t>The KDC sends the encrypted combination of the service session key and the encrypted service ticket to the client.</a:t>
            </a:r>
          </a:p>
          <a:p>
            <a:r>
              <a:rPr lang="en-US" dirty="0" smtClean="0">
                <a:effectLst/>
              </a:rPr>
              <a:t>The client uses its copy of the session key to extract the encrypted service ticket and the service session key.</a:t>
            </a:r>
          </a:p>
          <a:p>
            <a:r>
              <a:rPr lang="en-US" dirty="0" smtClean="0">
                <a:effectLst/>
              </a:rPr>
              <a:t>The client sends the encrypted service ticket to the service provider together with the principal name and a time stamp encrypted with the service session key.</a:t>
            </a:r>
          </a:p>
          <a:p>
            <a:r>
              <a:rPr lang="en-US" dirty="0" smtClean="0">
                <a:effectLst/>
              </a:rPr>
              <a:t>The service provider uses the service key to extract the data in the service session ticket, including the service session key.</a:t>
            </a:r>
          </a:p>
          <a:p>
            <a:r>
              <a:rPr lang="en-US" dirty="0" smtClean="0">
                <a:effectLst/>
              </a:rPr>
              <a:t>The service provider enables the service for the client, which is usually to grant access to its host system.</a:t>
            </a:r>
          </a:p>
          <a:p>
            <a:r>
              <a:rPr lang="en-US" dirty="0" smtClean="0">
                <a:effectLst/>
              </a:rPr>
              <a:t>If the client and service provider are hosted on different systems, they can each use their own copy of the service session key to secure network communication for the service session.</a:t>
            </a:r>
          </a:p>
          <a:p>
            <a:r>
              <a:rPr lang="en-US" dirty="0" smtClean="0">
                <a:effectLst/>
              </a:rPr>
              <a:t>Note the following points about the authentication handshake:</a:t>
            </a:r>
          </a:p>
          <a:p>
            <a:r>
              <a:rPr lang="en-US" dirty="0" smtClean="0">
                <a:effectLst/>
              </a:rPr>
              <a:t>Steps 1 through 3 correspond to using the </a:t>
            </a:r>
            <a:r>
              <a:rPr lang="en-US" b="1" dirty="0" smtClean="0">
                <a:effectLst/>
              </a:rPr>
              <a:t>kinit</a:t>
            </a:r>
            <a:r>
              <a:rPr lang="en-US" dirty="0" smtClean="0">
                <a:effectLst/>
              </a:rPr>
              <a:t> command to obtain and cache a TGT.</a:t>
            </a:r>
          </a:p>
          <a:p>
            <a:r>
              <a:rPr lang="en-US" dirty="0" smtClean="0">
                <a:effectLst/>
              </a:rPr>
              <a:t>Steps 4 through 7 correspond to using a TGT to gain access to a Kerberos-aware service.</a:t>
            </a:r>
          </a:p>
          <a:p>
            <a:r>
              <a:rPr lang="en-US" dirty="0" smtClean="0">
                <a:effectLst/>
              </a:rPr>
              <a:t>Authentication relies on pre-shared keys.</a:t>
            </a:r>
          </a:p>
          <a:p>
            <a:r>
              <a:rPr lang="en-US" dirty="0" smtClean="0">
                <a:effectLst/>
              </a:rPr>
              <a:t>Keys are never sent in the clear over any communications channel between the client, the KDC, and the service provider.</a:t>
            </a:r>
          </a:p>
          <a:p>
            <a:r>
              <a:rPr lang="en-US" dirty="0" smtClean="0">
                <a:effectLst/>
              </a:rPr>
              <a:t>At the start of the authentication process, the client and the KDC share the principal's key, and the KDC and the service provider share the service key. Neither the principal nor the service provider know the TGS key.</a:t>
            </a:r>
          </a:p>
          <a:p>
            <a:r>
              <a:rPr lang="en-US" dirty="0" smtClean="0">
                <a:effectLst/>
              </a:rPr>
              <a:t>At the end of the process, both the client and the service provider share a service session key that they can use to secure the service session. The client does not know the service key and the service provider does not know the principal's key.</a:t>
            </a:r>
          </a:p>
          <a:p>
            <a:r>
              <a:rPr lang="en-US" dirty="0" smtClean="0">
                <a:effectLst/>
              </a:rPr>
              <a:t>The client can use the TGT to request access to other service providers for the lifetime of the ticket, which is usually one day. The session manager renews the TGT if it expires while the session is active.</a:t>
            </a:r>
            <a:endParaRPr lang="en-US" dirty="0">
              <a:effectLst/>
            </a:endParaRPr>
          </a:p>
        </p:txBody>
      </p:sp>
      <p:sp>
        <p:nvSpPr>
          <p:cNvPr id="4" name="Slide Number Placeholder 3"/>
          <p:cNvSpPr>
            <a:spLocks noGrp="1"/>
          </p:cNvSpPr>
          <p:nvPr>
            <p:ph type="sldNum" sz="quarter" idx="10"/>
          </p:nvPr>
        </p:nvSpPr>
        <p:spPr/>
        <p:txBody>
          <a:bodyPr/>
          <a:lstStyle/>
          <a:p>
            <a:fld id="{2203343A-D251-4FA5-B412-10A6FA63A0D8}" type="slidenum">
              <a:rPr lang="en-US" smtClean="0"/>
              <a:pPr/>
              <a:t>108</a:t>
            </a:fld>
            <a:endParaRPr lang="en-US"/>
          </a:p>
        </p:txBody>
      </p:sp>
    </p:spTree>
    <p:extLst>
      <p:ext uri="{BB962C8B-B14F-4D97-AF65-F5344CB8AC3E}">
        <p14:creationId xmlns:p14="http://schemas.microsoft.com/office/powerpoint/2010/main" val="1652485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effectLst/>
              </a:rPr>
              <a:t>The steps in the process are:</a:t>
            </a:r>
          </a:p>
          <a:p>
            <a:r>
              <a:rPr lang="en-US" dirty="0" smtClean="0">
                <a:effectLst/>
              </a:rPr>
              <a:t>A principal name and key are specified to the client.</a:t>
            </a:r>
          </a:p>
          <a:p>
            <a:r>
              <a:rPr lang="en-US" dirty="0" smtClean="0">
                <a:effectLst/>
              </a:rPr>
              <a:t>The client sends the principal name and a request for a TGT to the KDC.</a:t>
            </a:r>
          </a:p>
          <a:p>
            <a:r>
              <a:rPr lang="en-US" dirty="0" smtClean="0">
                <a:effectLst/>
              </a:rPr>
              <a:t>The KDC generates a session key and a TGT that contains a copy of the session key, and uses the Ticket Granting Service (TGS) key to encrypt the TGT. It then uses the principal's key to encrypt both the already encrypted TGT and another copy of the session key.</a:t>
            </a:r>
          </a:p>
          <a:p>
            <a:r>
              <a:rPr lang="en-US" dirty="0" smtClean="0">
                <a:effectLst/>
              </a:rPr>
              <a:t>The KDC sends the encrypted combination of the session key and the encrypted TGT to the client.</a:t>
            </a:r>
          </a:p>
          <a:p>
            <a:r>
              <a:rPr lang="en-US" dirty="0" smtClean="0">
                <a:effectLst/>
              </a:rPr>
              <a:t>The client uses the principal's key to extract the session key and the encrypted TGT.</a:t>
            </a:r>
          </a:p>
          <a:p>
            <a:r>
              <a:rPr lang="en-US" dirty="0" smtClean="0">
                <a:effectLst/>
              </a:rPr>
              <a:t>When the client want to use a service, usually to obtain access to a local or remote host system, it uses the session key to encrypt a copy of the encrypted TGT, the client’s IP address, a time stamp, and a service ticket request, and it sends this item to the KDC.</a:t>
            </a:r>
          </a:p>
          <a:p>
            <a:r>
              <a:rPr lang="en-US" dirty="0" smtClean="0">
                <a:effectLst/>
              </a:rPr>
              <a:t>The KDC uses its copies of the session key and the TGS key to extract the TGT, IP address, and time stamp, which allow it to validate the client. Provided that both the client and its service request are valid, the KDC generates a service session key and a service ticket that contains the client’s IP address, a time stamp, and a copy of the service session key, and it uses the service key to encrypt the service ticket. It then uses the session key to encrypt both the service ticket and another copy of the service session key.</a:t>
            </a:r>
          </a:p>
          <a:p>
            <a:r>
              <a:rPr lang="en-US" dirty="0" smtClean="0">
                <a:effectLst/>
              </a:rPr>
              <a:t>The service key is usually the host principal's key for the system on which the service provider runs.</a:t>
            </a:r>
          </a:p>
          <a:p>
            <a:r>
              <a:rPr lang="en-US" dirty="0" smtClean="0">
                <a:effectLst/>
              </a:rPr>
              <a:t>The KDC sends the encrypted combination of the service session key and the encrypted service ticket to the client.</a:t>
            </a:r>
          </a:p>
          <a:p>
            <a:r>
              <a:rPr lang="en-US" dirty="0" smtClean="0">
                <a:effectLst/>
              </a:rPr>
              <a:t>The client uses its copy of the session key to extract the encrypted service ticket and the service session key.</a:t>
            </a:r>
          </a:p>
          <a:p>
            <a:r>
              <a:rPr lang="en-US" dirty="0" smtClean="0">
                <a:effectLst/>
              </a:rPr>
              <a:t>The client sends the encrypted service ticket to the service provider together with the principal name and a time stamp encrypted with the service session key.</a:t>
            </a:r>
          </a:p>
          <a:p>
            <a:r>
              <a:rPr lang="en-US" dirty="0" smtClean="0">
                <a:effectLst/>
              </a:rPr>
              <a:t>The service provider uses the service key to extract the data in the service session ticket, including the service session key.</a:t>
            </a:r>
          </a:p>
          <a:p>
            <a:r>
              <a:rPr lang="en-US" dirty="0" smtClean="0">
                <a:effectLst/>
              </a:rPr>
              <a:t>The service provider enables the service for the client, which is usually to grant access to its host system.</a:t>
            </a:r>
          </a:p>
          <a:p>
            <a:r>
              <a:rPr lang="en-US" dirty="0" smtClean="0">
                <a:effectLst/>
              </a:rPr>
              <a:t>If the client and service provider are hosted on different systems, they can each use their own copy of the service session key to secure network communication for the service session.</a:t>
            </a:r>
          </a:p>
          <a:p>
            <a:r>
              <a:rPr lang="en-US" dirty="0" smtClean="0">
                <a:effectLst/>
              </a:rPr>
              <a:t>Note the following points about the authentication handshake:</a:t>
            </a:r>
          </a:p>
          <a:p>
            <a:r>
              <a:rPr lang="en-US" dirty="0" smtClean="0">
                <a:effectLst/>
              </a:rPr>
              <a:t>Steps 1 through 3 correspond to using the </a:t>
            </a:r>
            <a:r>
              <a:rPr lang="en-US" b="1" dirty="0" smtClean="0">
                <a:effectLst/>
              </a:rPr>
              <a:t>kinit</a:t>
            </a:r>
            <a:r>
              <a:rPr lang="en-US" dirty="0" smtClean="0">
                <a:effectLst/>
              </a:rPr>
              <a:t> command to obtain and cache a TGT.</a:t>
            </a:r>
          </a:p>
          <a:p>
            <a:r>
              <a:rPr lang="en-US" dirty="0" smtClean="0">
                <a:effectLst/>
              </a:rPr>
              <a:t>Steps 4 through 7 correspond to using a TGT to gain access to a Kerberos-aware service.</a:t>
            </a:r>
          </a:p>
          <a:p>
            <a:r>
              <a:rPr lang="en-US" dirty="0" smtClean="0">
                <a:effectLst/>
              </a:rPr>
              <a:t>Authentication relies on pre-shared keys.</a:t>
            </a:r>
          </a:p>
          <a:p>
            <a:r>
              <a:rPr lang="en-US" dirty="0" smtClean="0">
                <a:effectLst/>
              </a:rPr>
              <a:t>Keys are never sent in the clear over any communications channel between the client, the KDC, and the service provider.</a:t>
            </a:r>
          </a:p>
          <a:p>
            <a:r>
              <a:rPr lang="en-US" dirty="0" smtClean="0">
                <a:effectLst/>
              </a:rPr>
              <a:t>At the start of the authentication process, the client and the KDC share the principal's key, and the KDC and the service provider share the service key. Neither the principal nor the service provider know the TGS key.</a:t>
            </a:r>
          </a:p>
          <a:p>
            <a:r>
              <a:rPr lang="en-US" dirty="0" smtClean="0">
                <a:effectLst/>
              </a:rPr>
              <a:t>At the end of the process, both the client and the service provider share a service session key that they can use to secure the service session. The client does not know the service key and the service provider does not know the principal's key.</a:t>
            </a:r>
          </a:p>
          <a:p>
            <a:r>
              <a:rPr lang="en-US" dirty="0" smtClean="0">
                <a:effectLst/>
              </a:rPr>
              <a:t>The client can use the TGT to request access to other service providers for the lifetime of the ticket, which is usually one day. The session manager renews the TGT if it expires while the session is active.</a:t>
            </a:r>
            <a:endParaRPr lang="en-US" dirty="0">
              <a:effectLst/>
            </a:endParaRPr>
          </a:p>
        </p:txBody>
      </p:sp>
      <p:sp>
        <p:nvSpPr>
          <p:cNvPr id="4" name="Slide Number Placeholder 3"/>
          <p:cNvSpPr>
            <a:spLocks noGrp="1"/>
          </p:cNvSpPr>
          <p:nvPr>
            <p:ph type="sldNum" sz="quarter" idx="10"/>
          </p:nvPr>
        </p:nvSpPr>
        <p:spPr/>
        <p:txBody>
          <a:bodyPr/>
          <a:lstStyle/>
          <a:p>
            <a:fld id="{2203343A-D251-4FA5-B412-10A6FA63A0D8}" type="slidenum">
              <a:rPr lang="en-US" smtClean="0"/>
              <a:pPr/>
              <a:t>109</a:t>
            </a:fld>
            <a:endParaRPr lang="en-US"/>
          </a:p>
        </p:txBody>
      </p:sp>
    </p:spTree>
    <p:extLst>
      <p:ext uri="{BB962C8B-B14F-4D97-AF65-F5344CB8AC3E}">
        <p14:creationId xmlns:p14="http://schemas.microsoft.com/office/powerpoint/2010/main" val="93647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user creates a file, he is the owner of that file. An identifier for this user is placed in the file header and/ or in an access control matrix within the operating system. Ownership might also be granted to a specific individual . For example, a manager for a certain department might be made the owner of the files and resources within her department. A system that uses discretionary access control (DAC) enables the owner of the resource to specify which subjects can access specific resources. This model is called discretionary because the control of access is based on the discretion of the owner. Many times department managers, or business unit managers, are the owners of the data within their specific department. Being the owner, they can specify who should have access and who should not. </a:t>
            </a:r>
          </a:p>
          <a:p>
            <a:endParaRPr lang="en-US" dirty="0" smtClean="0"/>
          </a:p>
          <a:p>
            <a:r>
              <a:rPr lang="en-US" dirty="0" smtClean="0"/>
              <a:t>In a DAC model, access is restricted based on the authorization granted to the users. This means users are allowed to specify what type of access can occur to the objects they own. If an organization is using a DAC model, the network administrator can allow resource owners to control who has access to their files. The most common implementation of DAC is through ACLs, which are dictated and set by the owners and enforced by the operating system. This can make a user’s ability to access information dynamic versus the more static role of mandatory access control (MAC).</a:t>
            </a:r>
          </a:p>
          <a:p>
            <a:endParaRPr lang="en-US" dirty="0" smtClean="0"/>
          </a:p>
          <a:p>
            <a:r>
              <a:rPr lang="en-US" dirty="0" smtClean="0"/>
              <a:t>Harris, Shon (2012-11-08). CISSP All-in-One Exam Guide, 6th Edition (Kindle Locations 4829-4839).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113</a:t>
            </a:fld>
            <a:endParaRPr lang="en-US"/>
          </a:p>
        </p:txBody>
      </p:sp>
    </p:spTree>
    <p:extLst>
      <p:ext uri="{BB962C8B-B14F-4D97-AF65-F5344CB8AC3E}">
        <p14:creationId xmlns:p14="http://schemas.microsoft.com/office/powerpoint/2010/main" val="338690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system holds sensitive, super-duper, secret stuff. In a mandatory access control (MAC) model, users do not have the discretion of determining who can access objects as in a DAC model. An operating system that is based upon a MAC model greatly reduces the amount of rights, permissions, and functionality a user has for security purposes. In most systems based upon the MAC model, a user cannot install software , change file permissions, add new users, etc. The system can be used by the user for very focused and specific purposes, and that is it. These systems are usually very specialized and are in place to protected highly classified data. Most people have never interacted with a MAC-based system because they are used by government-oriented agencies that maintain top secret information. </a:t>
            </a:r>
          </a:p>
          <a:p>
            <a:endParaRPr lang="en-US" dirty="0" smtClean="0"/>
          </a:p>
          <a:p>
            <a:r>
              <a:rPr lang="en-US" dirty="0" smtClean="0"/>
              <a:t>The MAC model is much more structured and strict than the DAC model and is based on a security label system. Users are given a security clearance (secret, top secret, confidential, and so on), and data is classified in the same way. The clearance and classification data are stored in the security labels, which are bound to the specific subjects and objects . When the system makes a decision about fulfilling a request to access an object, it is based on the clearance of the subject, the classification of the object, and the security policy of the system. The rules for how subjects access objects are made by the organization’s security policy, configured by the security administrator, enforced by the operating system, and supported by security technologies.</a:t>
            </a:r>
          </a:p>
          <a:p>
            <a:endParaRPr lang="en-US" dirty="0" smtClean="0"/>
          </a:p>
          <a:p>
            <a:r>
              <a:rPr lang="en-US" dirty="0" smtClean="0"/>
              <a:t>Harris, Shon (2012-11-08). CISSP All-in-One Exam Guide, 6th Edition (Kindle Locations 4866-4877).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115</a:t>
            </a:fld>
            <a:endParaRPr lang="en-US"/>
          </a:p>
        </p:txBody>
      </p:sp>
    </p:spTree>
    <p:extLst>
      <p:ext uri="{BB962C8B-B14F-4D97-AF65-F5344CB8AC3E}">
        <p14:creationId xmlns:p14="http://schemas.microsoft.com/office/powerpoint/2010/main" val="387128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classifications follow a hierarchical structure, with one level being more trusted than another. However, the categories do not follow a hierarchical scheme, because they represent compartments of information within a system. The categories can correspond to departments (UN, Information Warfare, Treasury), projects (CRM, </a:t>
            </a:r>
            <a:r>
              <a:rPr lang="en-US" dirty="0" err="1" smtClean="0"/>
              <a:t>AirportSecurity</a:t>
            </a:r>
            <a:r>
              <a:rPr lang="en-US" dirty="0" smtClean="0"/>
              <a:t> , 2011Budget), or management levels. In a military environment, the classifications could be top secret, secret, confidential, and unclassified. Each classification is more trusted than the one below it. A commercial organization might use confidential, proprietary , corporate, and sensitive. The definition of the classification is up to the organization and should make sense for the environment in which it is used.</a:t>
            </a:r>
          </a:p>
          <a:p>
            <a:endParaRPr lang="en-US" dirty="0" smtClean="0"/>
          </a:p>
          <a:p>
            <a:r>
              <a:rPr lang="en-US" dirty="0" smtClean="0"/>
              <a:t>Harris, Shon (2012-11-08). CISSP All-in-One Exam Guide, 6th Edition (Kindle Locations 4905-4910).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116</a:t>
            </a:fld>
            <a:endParaRPr lang="en-US"/>
          </a:p>
        </p:txBody>
      </p:sp>
    </p:spTree>
    <p:extLst>
      <p:ext uri="{BB962C8B-B14F-4D97-AF65-F5344CB8AC3E}">
        <p14:creationId xmlns:p14="http://schemas.microsoft.com/office/powerpoint/2010/main" val="1193518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RBAC, MAC, and DAC A lot of confusion exists regarding whether RBAC is a type of DAC model or a type of MAC model. Different sources claim different things, but in fact it is a model in its own right. In the 1960s and 1970s , the U.S. military and NSA did a lot of research on the MAC model . DAC, which also sprang to life in the ’60s and ’70s, has its roots in the academic and commercial research laboratories. The RBAC model, which started gaining popularity in the 1990s, can be used in combination with MAC and DAC systems. For the most up-to-date information on the RBAC model, go to http:// csrc.nist.gov/ </a:t>
            </a:r>
            <a:r>
              <a:rPr lang="en-US" dirty="0" err="1" smtClean="0"/>
              <a:t>rbac</a:t>
            </a:r>
            <a:r>
              <a:rPr lang="en-US" dirty="0" smtClean="0"/>
              <a:t>, which has documents that describe an RBAC standard and independent model, with the goal of clearing up this continual confusion. In reality, operating systems can be created to use one, two, or all three of these models in some form, but just because they can be used together does not mean that they are not their own individual models with their own strict access control rules.</a:t>
            </a:r>
          </a:p>
          <a:p>
            <a:endParaRPr lang="en-US" dirty="0" smtClean="0"/>
          </a:p>
          <a:p>
            <a:r>
              <a:rPr lang="en-US" dirty="0" smtClean="0"/>
              <a:t>Harris, Shon (2012-11-08). CISSP All-in-One Exam Guide, 6th Edition (Kindle Locations 4988-4992).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120</a:t>
            </a:fld>
            <a:endParaRPr lang="en-US"/>
          </a:p>
        </p:txBody>
      </p:sp>
    </p:spTree>
    <p:extLst>
      <p:ext uri="{BB962C8B-B14F-4D97-AF65-F5344CB8AC3E}">
        <p14:creationId xmlns:p14="http://schemas.microsoft.com/office/powerpoint/2010/main" val="3271060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RBAC, MAC, and DAC A lot of confusion exists regarding whether RBAC is a type of DAC model or a type of MAC model. Different sources claim different things, but in fact it is a model in its own right. In the 1960s and 1970s , the U.S. military and NSA did a lot of research on the MAC model . DAC, which also sprang to life in the ’60s and ’70s, has its roots in the academic and commercial research laboratories. The RBAC model, which started gaining popularity in the 1990s, can be used in combination with MAC and DAC systems. For the most up-to-date information on the RBAC model, go to http:// csrc.nist.gov/ </a:t>
            </a:r>
            <a:r>
              <a:rPr lang="en-US" dirty="0" err="1" smtClean="0"/>
              <a:t>rbac</a:t>
            </a:r>
            <a:r>
              <a:rPr lang="en-US" dirty="0" smtClean="0"/>
              <a:t>, which has documents that describe an RBAC standard and independent model, with the goal of clearing up this continual confusion. In reality, operating systems can be created to use one, two, or all three of these models in some form, but just because they can be used together does not mean that they are not their own individual models with their own strict access control rules.</a:t>
            </a:r>
          </a:p>
          <a:p>
            <a:endParaRPr lang="en-US" dirty="0" smtClean="0"/>
          </a:p>
          <a:p>
            <a:r>
              <a:rPr lang="en-US" dirty="0" smtClean="0"/>
              <a:t>Harris, Shon (2012-11-08). CISSP All-in-One Exam Guide, 6th Edition (Kindle Locations 4988-4992).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121</a:t>
            </a:fld>
            <a:endParaRPr lang="en-US"/>
          </a:p>
        </p:txBody>
      </p:sp>
    </p:spTree>
    <p:extLst>
      <p:ext uri="{BB962C8B-B14F-4D97-AF65-F5344CB8AC3E}">
        <p14:creationId xmlns:p14="http://schemas.microsoft.com/office/powerpoint/2010/main" val="3271060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mn-lt"/>
                <a:ea typeface="+mn-ea"/>
                <a:cs typeface="+mn-cs"/>
              </a:rPr>
              <a:t>ACLs and RBAC are in some ways special cases of ABAC in terms of the attributes used. ACLs work on the attribute of “identity”. RBAC works on the attribute of “role”. The key difference with ABAC is the concept of policies that express a complex Boolean rule set that can evaluate many different attributes. While it is possible to achieve ABAC objectives using ACLs or RBAC, demonstrating AC requirements compliance is difficult and costly due to the level of abstraction required between the AC requirements and the ACL or RBAC model. Another problem with ACL or RBAC models is that if the AC requirement is changed, it may be difficult to identify all the places where the ACL or RBAC implementation needs to be updated. </a:t>
            </a:r>
          </a:p>
          <a:p>
            <a:r>
              <a:rPr lang="en-US" sz="1200" b="0" i="0" u="none" strike="noStrike" kern="1200" baseline="0" dirty="0" smtClean="0">
                <a:solidFill>
                  <a:schemeClr val="tx1"/>
                </a:solidFill>
                <a:latin typeface="+mn-lt"/>
                <a:ea typeface="+mn-ea"/>
                <a:cs typeface="+mn-cs"/>
              </a:rPr>
              <a:t>One example of an access control framework that is consistent with ABAC is the Extensible Access Control Markup Language (XACML) [XACML]. The XACML model employs elements such as rules, policies, rule- and policy-combining algorithms, attributes (subject, (resource) object, action and environment conditions), obligations, and advice. Its reference architecture includes functions such as Policy Decision Points (PDPs), Policy Enforcement Points (PEPs), Policy Administration Points (PAPs), and Policy Information Points (PIPs) to control access. Another example is the Next Generation Access Control standard [ANSI499]. </a:t>
            </a:r>
          </a:p>
          <a:p>
            <a:r>
              <a:rPr lang="en-US" sz="1200" b="0" i="0" u="none" strike="noStrike" kern="1200" baseline="0" dirty="0" smtClean="0">
                <a:solidFill>
                  <a:schemeClr val="tx1"/>
                </a:solidFill>
                <a:latin typeface="+mn-lt"/>
                <a:ea typeface="+mn-ea"/>
                <a:cs typeface="+mn-cs"/>
              </a:rPr>
              <a:t>In general, ABAC avoids the need for capabilities (operation/object pairs) to be directly assigned to subject requesters or to their roles or groups before the request is made. Instead, when a subject requests access, the ABAC engine can make an access control decision based on the assigned attributes of the requester, the assigned attributes of the object, environment conditions, and a set of policies that are specified in terms of those attributes and conditions. Under this arrangement policies can be created and managed without direct reference to potentially numerous users and objects, and users and objects can be provisioned without reference to policy.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122</a:t>
            </a:fld>
            <a:endParaRPr lang="en-US"/>
          </a:p>
        </p:txBody>
      </p:sp>
    </p:spTree>
    <p:extLst>
      <p:ext uri="{BB962C8B-B14F-4D97-AF65-F5344CB8AC3E}">
        <p14:creationId xmlns:p14="http://schemas.microsoft.com/office/powerpoint/2010/main" val="264237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269240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124</a:t>
            </a:fld>
            <a:endParaRPr lang="en-US"/>
          </a:p>
        </p:txBody>
      </p:sp>
    </p:spTree>
    <p:extLst>
      <p:ext uri="{BB962C8B-B14F-4D97-AF65-F5344CB8AC3E}">
        <p14:creationId xmlns:p14="http://schemas.microsoft.com/office/powerpoint/2010/main" val="549222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125</a:t>
            </a:fld>
            <a:endParaRPr lang="en-US"/>
          </a:p>
        </p:txBody>
      </p:sp>
    </p:spTree>
    <p:extLst>
      <p:ext uri="{BB962C8B-B14F-4D97-AF65-F5344CB8AC3E}">
        <p14:creationId xmlns:p14="http://schemas.microsoft.com/office/powerpoint/2010/main" val="2709992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Rule-based access control uses specific rules that indicate what can and cannot happen between a subject and an object. It is based on the simple concept of “if X then Y” programming rules, which can be used to provide finer -grained access control to resources. Before a subject can access an object in a certain circumstance, it must meet a set of predefined rules. This can be simple and straightforward, as in, “If the user’s ID matches the unique user ID value in the provided digital certificate, then the user can gain access.” Or there could be a set of complex rules that must be met before a subject can access an object. For example, “If the user is accessing the system between Monday and Friday and between 8 A.M. and 5 P.M., and if the user’s security clearance equals or dominates the object’s classification, and if the user has the necessary need to know, then the user can access the object.” </a:t>
            </a:r>
          </a:p>
          <a:p>
            <a:endParaRPr lang="en-US" dirty="0" smtClean="0"/>
          </a:p>
          <a:p>
            <a:r>
              <a:rPr lang="en-US" dirty="0" smtClean="0"/>
              <a:t>Rule-based access control is not necessarily identity-based. The DAC model is identity-based. For example, an identity-based control would stipulate that Tom Jones can read File1 and modify File2. So when Tom attempts to access one of these files, the operating system will check his identity and compare it to the values within an ACL to see if Tom can carry out the operations he is attempting. In contrast, here is a rule-based example: A company may have a policy that dictates that e-mail attachments can only be 5MB or smaller. This rule affects all users. If rule-based was identity-based, it would mean that Sue can accept attachments of 10MB and smaller, Bob can accept attachments 2MB and smaller, and Don can only accept attachments 1MB and smaller. This would be a mess and too confusing. Rule-based access controls simplify this by setting a rule that will affect all users across the board— no matter what their identity is. </a:t>
            </a:r>
          </a:p>
          <a:p>
            <a:endParaRPr lang="en-US" dirty="0" smtClean="0"/>
          </a:p>
          <a:p>
            <a:r>
              <a:rPr lang="en-US" dirty="0" smtClean="0"/>
              <a:t>Rule-based access allows a developer to define specific and detailed situations in which a subject can or cannot access an object, and what that subject can do once access is granted. Traditionally, rule-based access control has been used in MAC systems as an enforcement mechanism of the complex rules of access that MAC systems provide. Today, rule-based access is used in other types of systems and applications as well. Content filtering uses If-Then programming languages, which is a way to compare data or an activity to a long list of rules. For example, “If an e-mail message contains the word ‘Viagra,’ then disregard. If an e-mail message contains the words ‘sex’ and ‘free,’ then disregard,” and so on.</a:t>
            </a:r>
          </a:p>
          <a:p>
            <a:endParaRPr lang="en-US" dirty="0" smtClean="0"/>
          </a:p>
          <a:p>
            <a:r>
              <a:rPr lang="en-US" dirty="0" smtClean="0"/>
              <a:t>Harris, Shon (2012-11-08). CISSP All-in-One Exam Guide, 6th Edition (Kindle Locations 5002-5020).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128</a:t>
            </a:fld>
            <a:endParaRPr lang="en-US"/>
          </a:p>
        </p:txBody>
      </p:sp>
    </p:spTree>
    <p:extLst>
      <p:ext uri="{BB962C8B-B14F-4D97-AF65-F5344CB8AC3E}">
        <p14:creationId xmlns:p14="http://schemas.microsoft.com/office/powerpoint/2010/main" val="4226823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 control consists of three broad categories: administrative, technical, and physical. Each category has different access control mechanisms that can be carried out manually or automatically. All of these access control mechanisms should work in concert with each other to protect an infrastructure and its data. Each category of access control has several components that fall within it, as shown next: • Administrative Controls • Policy and procedures • Personnel controls • Supervisory structure • Security-awareness training • Testing • Physical Controls • Network segregation • Perimeter security • Computer controls • Work area separation • Data backups • Cabling • Control zone • Technical Controls • System access • Network architecture • Network access • Encryption and protocols • Auditing</a:t>
            </a:r>
          </a:p>
          <a:p>
            <a:endParaRPr lang="en-US" dirty="0" smtClean="0"/>
          </a:p>
          <a:p>
            <a:r>
              <a:rPr lang="en-US" dirty="0" smtClean="0"/>
              <a:t>Harris, Shon (2012-11-08). CISSP All-in-One Exam Guide, 6th Edition (Kindle Locations 5267-5269). McGraw-Hill Education. Kindle Edition. </a:t>
            </a:r>
          </a:p>
          <a:p>
            <a:endParaRPr lang="en-US" dirty="0" smtClean="0"/>
          </a:p>
          <a:p>
            <a:r>
              <a:rPr lang="en-US" dirty="0" smtClean="0"/>
              <a:t>Harris, Shon (2012-11-08). CISSP All-in-One Exam Guide, 6th Edition (Kindle Locations 5260-5267).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144</a:t>
            </a:fld>
            <a:endParaRPr lang="en-US"/>
          </a:p>
        </p:txBody>
      </p:sp>
    </p:spTree>
    <p:extLst>
      <p:ext uri="{BB962C8B-B14F-4D97-AF65-F5344CB8AC3E}">
        <p14:creationId xmlns:p14="http://schemas.microsoft.com/office/powerpoint/2010/main" val="310044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147</a:t>
            </a:fld>
            <a:endParaRPr lang="en-US"/>
          </a:p>
        </p:txBody>
      </p:sp>
    </p:spTree>
    <p:extLst>
      <p:ext uri="{BB962C8B-B14F-4D97-AF65-F5344CB8AC3E}">
        <p14:creationId xmlns:p14="http://schemas.microsoft.com/office/powerpoint/2010/main" val="1141527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fontAlgn="base"/>
            <a:r>
              <a:rPr lang="en-US" sz="1200" b="1" i="0" kern="1200" dirty="0" smtClean="0">
                <a:solidFill>
                  <a:schemeClr val="tx1"/>
                </a:solidFill>
                <a:effectLst/>
                <a:latin typeface="+mn-lt"/>
                <a:ea typeface="+mn-ea"/>
                <a:cs typeface="+mn-cs"/>
              </a:rPr>
              <a:t>1. Dictionary attack</a:t>
            </a:r>
          </a:p>
          <a:p>
            <a:pPr fontAlgn="base"/>
            <a:r>
              <a:rPr lang="en-US" sz="1200" b="0" i="0" kern="1200" dirty="0" smtClean="0">
                <a:solidFill>
                  <a:schemeClr val="tx1"/>
                </a:solidFill>
                <a:effectLst/>
                <a:latin typeface="+mn-lt"/>
                <a:ea typeface="+mn-ea"/>
                <a:cs typeface="+mn-cs"/>
              </a:rPr>
              <a:t>This uses a simple file containing words that can, surprise </a:t>
            </a:r>
            <a:r>
              <a:rPr lang="en-US" sz="1200" b="0" i="0" kern="1200" dirty="0" err="1" smtClean="0">
                <a:solidFill>
                  <a:schemeClr val="tx1"/>
                </a:solidFill>
                <a:effectLst/>
                <a:latin typeface="+mn-lt"/>
                <a:ea typeface="+mn-ea"/>
                <a:cs typeface="+mn-cs"/>
              </a:rPr>
              <a:t>surprise</a:t>
            </a:r>
            <a:r>
              <a:rPr lang="en-US" sz="1200" b="0" i="0" kern="1200" dirty="0" smtClean="0">
                <a:solidFill>
                  <a:schemeClr val="tx1"/>
                </a:solidFill>
                <a:effectLst/>
                <a:latin typeface="+mn-lt"/>
                <a:ea typeface="+mn-ea"/>
                <a:cs typeface="+mn-cs"/>
              </a:rPr>
              <a:t>, be found in a dictionary. In other words, if you will excuse the pun, this attack uses exactly the kind of words that many people use as their password.</a:t>
            </a:r>
          </a:p>
          <a:p>
            <a:pPr fontAlgn="base"/>
            <a:r>
              <a:rPr lang="en-US" sz="1200" b="0" i="0" kern="1200" dirty="0" smtClean="0">
                <a:solidFill>
                  <a:schemeClr val="tx1"/>
                </a:solidFill>
                <a:effectLst/>
                <a:latin typeface="+mn-lt"/>
                <a:ea typeface="+mn-ea"/>
                <a:cs typeface="+mn-cs"/>
              </a:rPr>
              <a:t>Cleverly grouping words together such as ‘</a:t>
            </a:r>
            <a:r>
              <a:rPr lang="en-US" sz="1200" b="0" i="0" kern="1200" dirty="0" err="1" smtClean="0">
                <a:solidFill>
                  <a:schemeClr val="tx1"/>
                </a:solidFill>
                <a:effectLst/>
                <a:latin typeface="+mn-lt"/>
                <a:ea typeface="+mn-ea"/>
                <a:cs typeface="+mn-cs"/>
              </a:rPr>
              <a:t>letmein</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superadministratorguy</a:t>
            </a:r>
            <a:r>
              <a:rPr lang="en-US" sz="1200" b="0" i="0" kern="1200" dirty="0" smtClean="0">
                <a:solidFill>
                  <a:schemeClr val="tx1"/>
                </a:solidFill>
                <a:effectLst/>
                <a:latin typeface="+mn-lt"/>
                <a:ea typeface="+mn-ea"/>
                <a:cs typeface="+mn-cs"/>
              </a:rPr>
              <a:t>’ will not prevent your password from being cracked this way - well, not for more than a few extra seconds.</a:t>
            </a:r>
          </a:p>
          <a:p>
            <a:pPr fontAlgn="base"/>
            <a:r>
              <a:rPr lang="en-US" sz="1200" b="1" i="0" kern="1200" dirty="0" smtClean="0">
                <a:solidFill>
                  <a:schemeClr val="tx1"/>
                </a:solidFill>
                <a:effectLst/>
                <a:latin typeface="+mn-lt"/>
                <a:ea typeface="+mn-ea"/>
                <a:cs typeface="+mn-cs"/>
              </a:rPr>
              <a:t>2. Brute force attack</a:t>
            </a:r>
          </a:p>
          <a:p>
            <a:pPr fontAlgn="base"/>
            <a:r>
              <a:rPr lang="en-US" sz="1200" b="0" i="0" kern="1200" dirty="0" smtClean="0">
                <a:solidFill>
                  <a:schemeClr val="tx1"/>
                </a:solidFill>
                <a:effectLst/>
                <a:latin typeface="+mn-lt"/>
                <a:ea typeface="+mn-ea"/>
                <a:cs typeface="+mn-cs"/>
              </a:rPr>
              <a:t>This method is similar to the dictionary attack but with the added bonus, for the hacker, of being able to detect non-dictionary words by working through all possible alpha-numeric combinations from aaa1 to zzz10.</a:t>
            </a:r>
          </a:p>
          <a:p>
            <a:pPr fontAlgn="base"/>
            <a:r>
              <a:rPr lang="en-US" sz="1200" b="0" i="0" kern="1200" dirty="0" smtClean="0">
                <a:solidFill>
                  <a:schemeClr val="tx1"/>
                </a:solidFill>
                <a:effectLst/>
                <a:latin typeface="+mn-lt"/>
                <a:ea typeface="+mn-ea"/>
                <a:cs typeface="+mn-cs"/>
              </a:rPr>
              <a:t>It’s not quick, provided your password is over a handful of characters long, but it will uncover your password eventually. Brute force attacks can be shortened by throwing additional computing horsepower, in terms of both processing power - including harnessing the power of your video card GPU - and machine numbers, such as using distributed computing models and zombie botnets.</a:t>
            </a:r>
          </a:p>
          <a:p>
            <a:pPr fontAlgn="base"/>
            <a:r>
              <a:rPr lang="en-US" sz="1200" b="1" i="0" kern="1200" dirty="0" smtClean="0">
                <a:solidFill>
                  <a:schemeClr val="tx1"/>
                </a:solidFill>
                <a:effectLst/>
                <a:latin typeface="+mn-lt"/>
                <a:ea typeface="+mn-ea"/>
                <a:cs typeface="+mn-cs"/>
              </a:rPr>
              <a:t>3. Rainbow table attack</a:t>
            </a:r>
          </a:p>
          <a:p>
            <a:pPr fontAlgn="base"/>
            <a:r>
              <a:rPr lang="en-US" sz="1200" b="0" i="0" kern="1200" dirty="0" smtClean="0">
                <a:solidFill>
                  <a:schemeClr val="tx1"/>
                </a:solidFill>
                <a:effectLst/>
                <a:latin typeface="+mn-lt"/>
                <a:ea typeface="+mn-ea"/>
                <a:cs typeface="+mn-cs"/>
              </a:rPr>
              <a:t>A rainbow table is a list of pre-computed hashes - the numerical value of an encrypted password, used by most systems today - and that’s the hashes of all possible password combinations for any given hashing algorithm mind. The time it takes to crack a password using a rainbow table is reduced to the time it takes to look it up in the list.</a:t>
            </a:r>
          </a:p>
          <a:p>
            <a:pPr fontAlgn="base"/>
            <a:r>
              <a:rPr lang="en-US" sz="1200" b="1" i="0" kern="1200" dirty="0" smtClean="0">
                <a:solidFill>
                  <a:schemeClr val="tx1"/>
                </a:solidFill>
                <a:effectLst/>
                <a:latin typeface="+mn-lt"/>
                <a:ea typeface="+mn-ea"/>
                <a:cs typeface="+mn-cs"/>
              </a:rPr>
              <a:t>Blogs</a:t>
            </a:r>
          </a:p>
          <a:p>
            <a:pPr fontAlgn="base"/>
            <a:r>
              <a:rPr lang="en-US" sz="1200" b="1" i="0" u="none" strike="noStrike" kern="1200" dirty="0" smtClean="0">
                <a:solidFill>
                  <a:schemeClr val="tx1"/>
                </a:solidFill>
                <a:effectLst/>
                <a:latin typeface="+mn-lt"/>
                <a:ea typeface="+mn-ea"/>
                <a:cs typeface="+mn-cs"/>
                <a:hlinkClick r:id="rId3" tooltip="How a cheap graphics card could crack your password in under a second"/>
              </a:rPr>
              <a:t>How a cheap graphics card could crack your password in under a second</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However, the table itself will be huge and require some serious computing horse power to run, and it’s useless if the hash it is trying to find has been ‘salted’ by adding random characters to the password before applying the hashing algorithm.</a:t>
            </a:r>
          </a:p>
          <a:p>
            <a:pPr fontAlgn="base"/>
            <a:r>
              <a:rPr lang="en-US" sz="1200" b="0" i="0" kern="1200" dirty="0" smtClean="0">
                <a:solidFill>
                  <a:schemeClr val="tx1"/>
                </a:solidFill>
                <a:effectLst/>
                <a:latin typeface="+mn-lt"/>
                <a:ea typeface="+mn-ea"/>
                <a:cs typeface="+mn-cs"/>
              </a:rPr>
              <a:t>There is talk of salted rainbow tables existing, but these would be so large as to be difficult to use in </a:t>
            </a:r>
            <a:r>
              <a:rPr lang="en-US" sz="1200" b="0" i="0" kern="1200" dirty="0" err="1" smtClean="0">
                <a:solidFill>
                  <a:schemeClr val="tx1"/>
                </a:solidFill>
                <a:effectLst/>
                <a:latin typeface="+mn-lt"/>
                <a:ea typeface="+mn-ea"/>
                <a:cs typeface="+mn-cs"/>
              </a:rPr>
              <a:t>practise</a:t>
            </a:r>
            <a:r>
              <a:rPr lang="en-US" sz="1200" b="0" i="0" kern="1200" dirty="0" smtClean="0">
                <a:solidFill>
                  <a:schemeClr val="tx1"/>
                </a:solidFill>
                <a:effectLst/>
                <a:latin typeface="+mn-lt"/>
                <a:ea typeface="+mn-ea"/>
                <a:cs typeface="+mn-cs"/>
              </a:rPr>
              <a:t>. They would likely only work with a predefined ‘random character’ set and password strings below 12 characters as the size of the table would be prohibitive to even state-level hackers otherwise.</a:t>
            </a:r>
          </a:p>
          <a:p>
            <a:pPr fontAlgn="base"/>
            <a:r>
              <a:rPr lang="en-US" sz="1200" b="1" i="0" kern="1200" dirty="0" smtClean="0">
                <a:solidFill>
                  <a:schemeClr val="tx1"/>
                </a:solidFill>
                <a:effectLst/>
                <a:latin typeface="+mn-lt"/>
                <a:ea typeface="+mn-ea"/>
                <a:cs typeface="+mn-cs"/>
              </a:rPr>
              <a:t>4. Phishing</a:t>
            </a:r>
          </a:p>
          <a:p>
            <a:pPr fontAlgn="base"/>
            <a:r>
              <a:rPr lang="en-US" sz="1200" b="0" i="0" kern="1200" dirty="0" smtClean="0">
                <a:solidFill>
                  <a:schemeClr val="tx1"/>
                </a:solidFill>
                <a:effectLst/>
                <a:latin typeface="+mn-lt"/>
                <a:ea typeface="+mn-ea"/>
                <a:cs typeface="+mn-cs"/>
              </a:rPr>
              <a:t>There's an easy way to hack: ask the user for his or her password. A phishing email leads the unsuspecting reader to a faked online banking, payment or other site in order to login and put right some terrible problem with their security.</a:t>
            </a:r>
          </a:p>
          <a:p>
            <a:pPr fontAlgn="base"/>
            <a:r>
              <a:rPr lang="en-US" sz="1200" b="0" i="0" kern="1200" dirty="0" smtClean="0">
                <a:solidFill>
                  <a:schemeClr val="tx1"/>
                </a:solidFill>
                <a:effectLst/>
                <a:latin typeface="+mn-lt"/>
                <a:ea typeface="+mn-ea"/>
                <a:cs typeface="+mn-cs"/>
              </a:rPr>
              <a:t>Why bother going to the trouble of cracking the password when the user will happily give it you anyway?</a:t>
            </a:r>
          </a:p>
          <a:p>
            <a:pPr fontAlgn="base"/>
            <a:r>
              <a:rPr lang="en-US" sz="1200" b="1" i="0" kern="1200" dirty="0" smtClean="0">
                <a:solidFill>
                  <a:schemeClr val="tx1"/>
                </a:solidFill>
                <a:effectLst/>
                <a:latin typeface="+mn-lt"/>
                <a:ea typeface="+mn-ea"/>
                <a:cs typeface="+mn-cs"/>
              </a:rPr>
              <a:t>5. Social engineering</a:t>
            </a:r>
          </a:p>
          <a:p>
            <a:pPr fontAlgn="base"/>
            <a:r>
              <a:rPr lang="en-US" sz="1200" b="0" i="0" kern="1200" dirty="0" smtClean="0">
                <a:solidFill>
                  <a:schemeClr val="tx1"/>
                </a:solidFill>
                <a:effectLst/>
                <a:latin typeface="+mn-lt"/>
                <a:ea typeface="+mn-ea"/>
                <a:cs typeface="+mn-cs"/>
              </a:rPr>
              <a:t>Social engineering takes the whole ‘ask the user’ concept outside of the inbox that phishing tends to stick with and into the real world.</a:t>
            </a:r>
          </a:p>
          <a:p>
            <a:pPr fontAlgn="base"/>
            <a:r>
              <a:rPr lang="en-US" sz="1200" b="0" i="0" kern="1200" dirty="0" smtClean="0">
                <a:solidFill>
                  <a:schemeClr val="tx1"/>
                </a:solidFill>
                <a:effectLst/>
                <a:latin typeface="+mn-lt"/>
                <a:ea typeface="+mn-ea"/>
                <a:cs typeface="+mn-cs"/>
              </a:rPr>
              <a:t>A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of the social engineer is to telephone an office posing as an IT security tech guy and simply ask for the network access password. You’d be amazed how often this works. Some even have the necessary gonads to don a suit and name badge before walking into a business to ask the receptionist the same question face to face.</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most confident of hackers will take the guise of a parcel courier, </a:t>
            </a:r>
            <a:r>
              <a:rPr lang="en-US" sz="1200" b="0" i="0" kern="1200" dirty="0" err="1" smtClean="0">
                <a:solidFill>
                  <a:schemeClr val="tx1"/>
                </a:solidFill>
                <a:effectLst/>
                <a:latin typeface="+mn-lt"/>
                <a:ea typeface="+mn-ea"/>
                <a:cs typeface="+mn-cs"/>
              </a:rPr>
              <a:t>aircon</a:t>
            </a:r>
            <a:r>
              <a:rPr lang="en-US" sz="1200" b="0" i="0" kern="1200" dirty="0" smtClean="0">
                <a:solidFill>
                  <a:schemeClr val="tx1"/>
                </a:solidFill>
                <a:effectLst/>
                <a:latin typeface="+mn-lt"/>
                <a:ea typeface="+mn-ea"/>
                <a:cs typeface="+mn-cs"/>
              </a:rPr>
              <a:t> service technician or anything else that gets them access to an office building.</a:t>
            </a:r>
          </a:p>
          <a:p>
            <a:pPr fontAlgn="base"/>
            <a:r>
              <a:rPr lang="en-US" sz="1200" b="0" i="0" kern="1200" dirty="0" smtClean="0">
                <a:solidFill>
                  <a:schemeClr val="tx1"/>
                </a:solidFill>
                <a:effectLst/>
                <a:latin typeface="+mn-lt"/>
                <a:ea typeface="+mn-ea"/>
                <a:cs typeface="+mn-cs"/>
              </a:rPr>
              <a:t>Once they are in, the service personnel ‘uniform’ provides a kind of free pass to wander around unhindered, and make note of passwords being entered by genuine members of staff. It also provides an excellent opportunity to eyeball all those post-it notes stuck to the front of LCD screens with logins scribbled upon them.</a:t>
            </a:r>
          </a:p>
          <a:p>
            <a:pPr fontAlgn="base"/>
            <a:r>
              <a:rPr lang="en-US" sz="1200" b="1" i="0" kern="1200" dirty="0" smtClean="0">
                <a:solidFill>
                  <a:schemeClr val="tx1"/>
                </a:solidFill>
                <a:effectLst/>
                <a:latin typeface="+mn-lt"/>
                <a:ea typeface="+mn-ea"/>
                <a:cs typeface="+mn-cs"/>
              </a:rPr>
              <a:t>6. Malware</a:t>
            </a:r>
          </a:p>
          <a:p>
            <a:pPr fontAlgn="base"/>
            <a:r>
              <a:rPr lang="en-US" sz="1200" b="0" i="0" kern="1200" dirty="0" smtClean="0">
                <a:solidFill>
                  <a:schemeClr val="tx1"/>
                </a:solidFill>
                <a:effectLst/>
                <a:latin typeface="+mn-lt"/>
                <a:ea typeface="+mn-ea"/>
                <a:cs typeface="+mn-cs"/>
              </a:rPr>
              <a:t>A key logger or screen scraper can be installed by malware which records everything you type or takes screen shots during a login process, and then forwards a copy of this file to hacker central.</a:t>
            </a:r>
          </a:p>
          <a:p>
            <a:pPr fontAlgn="base"/>
            <a:r>
              <a:rPr lang="en-US" sz="1200" b="0" i="0" kern="1200" dirty="0" smtClean="0">
                <a:solidFill>
                  <a:schemeClr val="tx1"/>
                </a:solidFill>
                <a:effectLst/>
                <a:latin typeface="+mn-lt"/>
                <a:ea typeface="+mn-ea"/>
                <a:cs typeface="+mn-cs"/>
              </a:rPr>
              <a:t>Some malware will look for the existence of a web browser client password file and copy this which, unless properly encrypted, will contain easily accessible saved passwords from the user's browsing history.</a:t>
            </a:r>
          </a:p>
          <a:p>
            <a:pPr fontAlgn="base"/>
            <a:r>
              <a:rPr lang="en-US" sz="1200" b="1" i="0" kern="1200" dirty="0" smtClean="0">
                <a:solidFill>
                  <a:schemeClr val="tx1"/>
                </a:solidFill>
                <a:effectLst/>
                <a:latin typeface="+mn-lt"/>
                <a:ea typeface="+mn-ea"/>
                <a:cs typeface="+mn-cs"/>
              </a:rPr>
              <a:t>7. Offline cracking</a:t>
            </a:r>
          </a:p>
          <a:p>
            <a:pPr fontAlgn="base"/>
            <a:r>
              <a:rPr lang="en-US" sz="1200" b="0" i="0" kern="1200" dirty="0" smtClean="0">
                <a:solidFill>
                  <a:schemeClr val="tx1"/>
                </a:solidFill>
                <a:effectLst/>
                <a:latin typeface="+mn-lt"/>
                <a:ea typeface="+mn-ea"/>
                <a:cs typeface="+mn-cs"/>
              </a:rPr>
              <a:t>It’s easy to imagine that passwords are safe when the systems they protect lock out users after three or four wrong guesses, blocking automated guessing applications. Well, that would be true if it were not for the fact that most password hacking takes place offline, using a set of hashes in a password file that has been ‘obtained’ from a compromised system.</a:t>
            </a:r>
          </a:p>
          <a:p>
            <a:pPr fontAlgn="base"/>
            <a:r>
              <a:rPr lang="en-US" sz="1200" b="0" i="0" kern="1200" dirty="0" smtClean="0">
                <a:solidFill>
                  <a:schemeClr val="tx1"/>
                </a:solidFill>
                <a:effectLst/>
                <a:latin typeface="+mn-lt"/>
                <a:ea typeface="+mn-ea"/>
                <a:cs typeface="+mn-cs"/>
              </a:rPr>
              <a:t>Often the target in question has been compromised via an hack on a third party, which then provides access to the system servers and those all-important user password hash files. The password cracker can then take as long as they need to try and crack the code without alerting the target system or individual user.</a:t>
            </a:r>
          </a:p>
          <a:p>
            <a:pPr fontAlgn="base"/>
            <a:r>
              <a:rPr lang="en-US" sz="1200" b="1" i="0" kern="1200" dirty="0" smtClean="0">
                <a:solidFill>
                  <a:schemeClr val="tx1"/>
                </a:solidFill>
                <a:effectLst/>
                <a:latin typeface="+mn-lt"/>
                <a:ea typeface="+mn-ea"/>
                <a:cs typeface="+mn-cs"/>
              </a:rPr>
              <a:t>8. Shoulder surfing</a:t>
            </a:r>
          </a:p>
          <a:p>
            <a:pPr fontAlgn="base"/>
            <a:r>
              <a:rPr lang="en-US" sz="1200" b="0" i="0" kern="1200" dirty="0" smtClean="0">
                <a:solidFill>
                  <a:schemeClr val="tx1"/>
                </a:solidFill>
                <a:effectLst/>
                <a:latin typeface="+mn-lt"/>
                <a:ea typeface="+mn-ea"/>
                <a:cs typeface="+mn-cs"/>
              </a:rPr>
              <a:t>The most confident of hackers will take the guise of a parcel courier, </a:t>
            </a:r>
            <a:r>
              <a:rPr lang="en-US" sz="1200" b="0" i="0" kern="1200" dirty="0" err="1" smtClean="0">
                <a:solidFill>
                  <a:schemeClr val="tx1"/>
                </a:solidFill>
                <a:effectLst/>
                <a:latin typeface="+mn-lt"/>
                <a:ea typeface="+mn-ea"/>
                <a:cs typeface="+mn-cs"/>
              </a:rPr>
              <a:t>aircon</a:t>
            </a:r>
            <a:r>
              <a:rPr lang="en-US" sz="1200" b="0" i="0" kern="1200" dirty="0" smtClean="0">
                <a:solidFill>
                  <a:schemeClr val="tx1"/>
                </a:solidFill>
                <a:effectLst/>
                <a:latin typeface="+mn-lt"/>
                <a:ea typeface="+mn-ea"/>
                <a:cs typeface="+mn-cs"/>
              </a:rPr>
              <a:t> service technician or anything else that gets them access to an office building.</a:t>
            </a:r>
          </a:p>
          <a:p>
            <a:pPr fontAlgn="base"/>
            <a:r>
              <a:rPr lang="en-US" sz="1200" b="0" i="0" kern="1200" dirty="0" smtClean="0">
                <a:solidFill>
                  <a:schemeClr val="tx1"/>
                </a:solidFill>
                <a:effectLst/>
                <a:latin typeface="+mn-lt"/>
                <a:ea typeface="+mn-ea"/>
                <a:cs typeface="+mn-cs"/>
              </a:rPr>
              <a:t>Once they are in, the service personnel ‘uniform’ provides a kind of free pass to wander around unhindered, and make note of passwords being entered by genuine members of staff. It also provides an excellent opportunity to eyeball all those post-it notes stuck to the front of LCD screens with logins scribbled upon them.</a:t>
            </a:r>
          </a:p>
          <a:p>
            <a:pPr fontAlgn="base"/>
            <a:r>
              <a:rPr lang="en-US" sz="1200" b="1" i="0" kern="1200" dirty="0" smtClean="0">
                <a:solidFill>
                  <a:schemeClr val="tx1"/>
                </a:solidFill>
                <a:effectLst/>
                <a:latin typeface="+mn-lt"/>
                <a:ea typeface="+mn-ea"/>
                <a:cs typeface="+mn-cs"/>
              </a:rPr>
              <a:t>9. </a:t>
            </a:r>
            <a:r>
              <a:rPr lang="en-US" sz="1200" b="1" i="0" kern="1200" dirty="0" err="1" smtClean="0">
                <a:solidFill>
                  <a:schemeClr val="tx1"/>
                </a:solidFill>
                <a:effectLst/>
                <a:latin typeface="+mn-lt"/>
                <a:ea typeface="+mn-ea"/>
                <a:cs typeface="+mn-cs"/>
              </a:rPr>
              <a:t>Spidering</a:t>
            </a:r>
            <a:endParaRPr lang="en-US" sz="1200" b="1"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Savvy hackers have </a:t>
            </a:r>
            <a:r>
              <a:rPr lang="en-US" sz="1200" b="0" i="0" kern="1200" dirty="0" err="1" smtClean="0">
                <a:solidFill>
                  <a:schemeClr val="tx1"/>
                </a:solidFill>
                <a:effectLst/>
                <a:latin typeface="+mn-lt"/>
                <a:ea typeface="+mn-ea"/>
                <a:cs typeface="+mn-cs"/>
              </a:rPr>
              <a:t>realised</a:t>
            </a:r>
            <a:r>
              <a:rPr lang="en-US" sz="1200" b="0" i="0" kern="1200" dirty="0" smtClean="0">
                <a:solidFill>
                  <a:schemeClr val="tx1"/>
                </a:solidFill>
                <a:effectLst/>
                <a:latin typeface="+mn-lt"/>
                <a:ea typeface="+mn-ea"/>
                <a:cs typeface="+mn-cs"/>
              </a:rPr>
              <a:t> that many corporate passwords are made up of words that are connected to the business itself. Studying corporate literature, website sales material and even the websites of competitors and listed customers can provide the ammunition to build a custom word list to use in a brute force attack.</a:t>
            </a:r>
          </a:p>
          <a:p>
            <a:pPr fontAlgn="base"/>
            <a:r>
              <a:rPr lang="en-US" sz="1200" b="0" i="0" kern="1200" dirty="0" smtClean="0">
                <a:solidFill>
                  <a:schemeClr val="tx1"/>
                </a:solidFill>
                <a:effectLst/>
                <a:latin typeface="+mn-lt"/>
                <a:ea typeface="+mn-ea"/>
                <a:cs typeface="+mn-cs"/>
              </a:rPr>
              <a:t>Really savvy hackers have automated the process and let a </a:t>
            </a:r>
            <a:r>
              <a:rPr lang="en-US" sz="1200" b="0" i="0" kern="1200" dirty="0" err="1" smtClean="0">
                <a:solidFill>
                  <a:schemeClr val="tx1"/>
                </a:solidFill>
                <a:effectLst/>
                <a:latin typeface="+mn-lt"/>
                <a:ea typeface="+mn-ea"/>
                <a:cs typeface="+mn-cs"/>
              </a:rPr>
              <a:t>spidering</a:t>
            </a:r>
            <a:r>
              <a:rPr lang="en-US" sz="1200" b="0" i="0" kern="1200" dirty="0" smtClean="0">
                <a:solidFill>
                  <a:schemeClr val="tx1"/>
                </a:solidFill>
                <a:effectLst/>
                <a:latin typeface="+mn-lt"/>
                <a:ea typeface="+mn-ea"/>
                <a:cs typeface="+mn-cs"/>
              </a:rPr>
              <a:t> application, similar to those employed by leading search engines to identify keywords, collect and collate the lists for them.</a:t>
            </a:r>
          </a:p>
          <a:p>
            <a:pPr fontAlgn="base"/>
            <a:r>
              <a:rPr lang="en-US" sz="1200" b="1" i="0" kern="1200" dirty="0" smtClean="0">
                <a:solidFill>
                  <a:schemeClr val="tx1"/>
                </a:solidFill>
                <a:effectLst/>
                <a:latin typeface="+mn-lt"/>
                <a:ea typeface="+mn-ea"/>
                <a:cs typeface="+mn-cs"/>
              </a:rPr>
              <a:t>10. Guess</a:t>
            </a:r>
          </a:p>
          <a:p>
            <a:pPr fontAlgn="base"/>
            <a:r>
              <a:rPr lang="en-US" sz="1200" b="0" i="0" kern="1200" dirty="0" smtClean="0">
                <a:solidFill>
                  <a:schemeClr val="tx1"/>
                </a:solidFill>
                <a:effectLst/>
                <a:latin typeface="+mn-lt"/>
                <a:ea typeface="+mn-ea"/>
                <a:cs typeface="+mn-cs"/>
              </a:rPr>
              <a:t>The password crackers best friend, of course, is the predictability of the user. Unless a truly random password has been created using software dedicated to the task, a user generated ‘random’ password is unlikely to be anything of the sort.</a:t>
            </a:r>
          </a:p>
          <a:p>
            <a:pPr fontAlgn="base"/>
            <a:r>
              <a:rPr lang="en-US" sz="1200" b="0" i="0" kern="1200" dirty="0" smtClean="0">
                <a:solidFill>
                  <a:schemeClr val="tx1"/>
                </a:solidFill>
                <a:effectLst/>
                <a:latin typeface="+mn-lt"/>
                <a:ea typeface="+mn-ea"/>
                <a:cs typeface="+mn-cs"/>
              </a:rPr>
              <a:t>Instead, thanks to our brains' emotional attachment to things we like, the chances are those random passwords are based upon our interests, hobbies, pets, family and so on. In fact, passwords tend to be based on all the things we like to chat about on social networks and even include in our profiles. Password crackers are very likely to look at this information and make a few - often correct - educated guesses when attempting to crack a consumer-level password without resorting to dictionary or brute force attacks.</a:t>
            </a: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148</a:t>
            </a:fld>
            <a:endParaRPr lang="en-US"/>
          </a:p>
        </p:txBody>
      </p:sp>
    </p:spTree>
    <p:extLst>
      <p:ext uri="{BB962C8B-B14F-4D97-AF65-F5344CB8AC3E}">
        <p14:creationId xmlns:p14="http://schemas.microsoft.com/office/powerpoint/2010/main" val="1167180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151</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152</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RBAC, MAC, and DAC A lot of confusion exists regarding whether RBAC is a type of DAC model or a type of MAC model. Different sources claim different things, but in fact it is a model in its own right. In the 1960s and 1970s , the U.S. military and NSA did a lot of research on the MAC model . DAC, which also sprang to life in the ’60s and ’70s, has its roots in the academic and commercial research laboratories. The RBAC model, which started gaining popularity in the 1990s, can be used in combination with MAC and DAC systems. For the most up-to-date information on the RBAC model, go to http:// csrc.nist.gov/ </a:t>
            </a:r>
            <a:r>
              <a:rPr lang="en-US" dirty="0" err="1" smtClean="0"/>
              <a:t>rbac</a:t>
            </a:r>
            <a:r>
              <a:rPr lang="en-US" dirty="0" smtClean="0"/>
              <a:t>, which has documents that describe an RBAC standard and independent model, with the goal of clearing up this continual confusion. In reality, operating systems can be created to use one, two, or all three of these models in some form, but just because they can be used together does not mean that they are not their own individual models with their own strict access control rules.</a:t>
            </a:r>
          </a:p>
          <a:p>
            <a:endParaRPr lang="en-US" dirty="0" smtClean="0"/>
          </a:p>
          <a:p>
            <a:r>
              <a:rPr lang="en-US" dirty="0" smtClean="0"/>
              <a:t>Harris, Shon (2012-11-08). CISSP All-in-One Exam Guide, 6th Edition (Kindle Locations 4988-4992).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156</a:t>
            </a:fld>
            <a:endParaRPr lang="en-US"/>
          </a:p>
        </p:txBody>
      </p:sp>
    </p:spTree>
    <p:extLst>
      <p:ext uri="{BB962C8B-B14F-4D97-AF65-F5344CB8AC3E}">
        <p14:creationId xmlns:p14="http://schemas.microsoft.com/office/powerpoint/2010/main" val="43207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smtClean="0"/>
              <a:t>Attribute-Based Access Control (ABAC) is a logical</a:t>
            </a:r>
          </a:p>
          <a:p>
            <a:r>
              <a:rPr lang="en-US" dirty="0" smtClean="0"/>
              <a:t>access control methodology where an authorization to</a:t>
            </a:r>
          </a:p>
          <a:p>
            <a:r>
              <a:rPr lang="en-US" dirty="0" smtClean="0"/>
              <a:t>perform a set of operations is determined by evaluating the</a:t>
            </a:r>
          </a:p>
          <a:p>
            <a:r>
              <a:rPr lang="en-US" dirty="0" smtClean="0"/>
              <a:t>attributes associated with the subject, object, requested</a:t>
            </a:r>
          </a:p>
          <a:p>
            <a:r>
              <a:rPr lang="en-US" dirty="0" smtClean="0"/>
              <a:t>operations, and, in some cases, environment conditions</a:t>
            </a:r>
          </a:p>
          <a:p>
            <a:r>
              <a:rPr lang="en-US" dirty="0" smtClean="0"/>
              <a:t>against policy, rules, or relationships that describe the</a:t>
            </a:r>
          </a:p>
          <a:p>
            <a:r>
              <a:rPr lang="en-US" dirty="0" smtClean="0"/>
              <a:t>allowable operations for a given set of attributes. ABAC</a:t>
            </a:r>
          </a:p>
          <a:p>
            <a:r>
              <a:rPr lang="en-US" dirty="0" smtClean="0"/>
              <a:t>represents a point on the spectrum of logical access control,</a:t>
            </a:r>
          </a:p>
          <a:p>
            <a:r>
              <a:rPr lang="en-US" dirty="0" smtClean="0"/>
              <a:t>from simple access control lists to more capable role-based</a:t>
            </a:r>
          </a:p>
          <a:p>
            <a:r>
              <a:rPr lang="en-US" dirty="0" smtClean="0"/>
              <a:t>access (RBAC), and finally, to a highly flexible method for</a:t>
            </a:r>
          </a:p>
          <a:p>
            <a:r>
              <a:rPr lang="en-US" dirty="0" smtClean="0"/>
              <a:t>providing access based on the evaluation of attributes.</a:t>
            </a:r>
          </a:p>
          <a:p>
            <a:endParaRPr lang="en-US" dirty="0" smtClean="0"/>
          </a:p>
          <a:p>
            <a:r>
              <a:rPr lang="en-US" dirty="0" smtClean="0"/>
              <a:t>There has not been a comprehensive effort to formally</a:t>
            </a:r>
          </a:p>
          <a:p>
            <a:r>
              <a:rPr lang="en-US" dirty="0" smtClean="0"/>
              <a:t>define or guide the implementation of ABAC within the</a:t>
            </a:r>
          </a:p>
          <a:p>
            <a:r>
              <a:rPr lang="en-US" dirty="0" smtClean="0"/>
              <a:t>Federal Government. This research provides considerations</a:t>
            </a:r>
          </a:p>
          <a:p>
            <a:r>
              <a:rPr lang="en-US" dirty="0" smtClean="0"/>
              <a:t>for using ABAC to improve information sharing within and</a:t>
            </a:r>
          </a:p>
          <a:p>
            <a:r>
              <a:rPr lang="en-US" dirty="0" smtClean="0"/>
              <a:t>among organizations, while maintaining control of that</a:t>
            </a:r>
          </a:p>
          <a:p>
            <a:r>
              <a:rPr lang="en-US" dirty="0" smtClean="0"/>
              <a:t>information. The research serves a two-fold purpose. First,</a:t>
            </a:r>
          </a:p>
          <a:p>
            <a:r>
              <a:rPr lang="en-US" dirty="0" smtClean="0"/>
              <a:t>it aims to provide federal agencies with a definition of ABAC</a:t>
            </a:r>
          </a:p>
          <a:p>
            <a:r>
              <a:rPr lang="en-US" dirty="0" smtClean="0"/>
              <a:t>and a description of the functional components of ABAC.</a:t>
            </a:r>
          </a:p>
          <a:p>
            <a:r>
              <a:rPr lang="en-US" dirty="0" smtClean="0"/>
              <a:t>Second, it provides planning, design, implementation, and</a:t>
            </a:r>
          </a:p>
          <a:p>
            <a:r>
              <a:rPr lang="en-US" dirty="0" smtClean="0"/>
              <a:t>operational considerations for employing ABAC within a</a:t>
            </a:r>
          </a:p>
          <a:p>
            <a:r>
              <a:rPr lang="en-US" dirty="0" smtClean="0"/>
              <a:t>large enterprise with the goal of improving information</a:t>
            </a:r>
          </a:p>
          <a:p>
            <a:r>
              <a:rPr lang="en-US" dirty="0" smtClean="0"/>
              <a:t>sharing while maintaining control of that information.</a:t>
            </a:r>
          </a:p>
          <a:p>
            <a:r>
              <a:rPr lang="en-US" dirty="0" smtClean="0"/>
              <a:t>In addition to the core concept (i.e. definition and</a:t>
            </a:r>
          </a:p>
          <a:p>
            <a:r>
              <a:rPr lang="en-US" dirty="0" smtClean="0"/>
              <a:t>consideration), ABAC research includes technologies such</a:t>
            </a:r>
          </a:p>
          <a:p>
            <a:r>
              <a:rPr lang="en-US" dirty="0" smtClean="0"/>
              <a:t>as attribute assurance, attribute engineering/management,</a:t>
            </a:r>
          </a:p>
          <a:p>
            <a:r>
              <a:rPr lang="en-US" dirty="0" smtClean="0"/>
              <a:t>identity system integration, attribute federation, situational</a:t>
            </a:r>
          </a:p>
          <a:p>
            <a:r>
              <a:rPr lang="en-US" dirty="0" smtClean="0"/>
              <a:t>awareness (real time or contextual) mechanism, policy</a:t>
            </a:r>
          </a:p>
          <a:p>
            <a:r>
              <a:rPr lang="en-US" dirty="0" smtClean="0"/>
              <a:t>management, and natural-language policy translation to</a:t>
            </a:r>
          </a:p>
          <a:p>
            <a:r>
              <a:rPr lang="en-US" dirty="0" smtClean="0"/>
              <a:t>digital policy.</a:t>
            </a:r>
          </a:p>
          <a:p>
            <a:endParaRPr lang="en-US" dirty="0" smtClean="0"/>
          </a:p>
          <a:p>
            <a:r>
              <a:rPr lang="en-US" sz="1200" b="0" i="0" u="none" strike="noStrike" kern="1200" baseline="0" dirty="0" smtClean="0">
                <a:solidFill>
                  <a:schemeClr val="tx1"/>
                </a:solidFill>
                <a:latin typeface="+mn-lt"/>
                <a:ea typeface="+mn-ea"/>
                <a:cs typeface="+mn-cs"/>
              </a:rPr>
              <a:t>In FY 2014, CSD published SP 800-162, Guide to</a:t>
            </a:r>
          </a:p>
          <a:p>
            <a:r>
              <a:rPr lang="en-US" sz="1200" b="0" i="0" u="none" strike="noStrike" kern="1200" baseline="0" dirty="0" smtClean="0">
                <a:solidFill>
                  <a:schemeClr val="tx1"/>
                </a:solidFill>
                <a:latin typeface="+mn-lt"/>
                <a:ea typeface="+mn-ea"/>
                <a:cs typeface="+mn-cs"/>
              </a:rPr>
              <a:t>Attribute Based Access Control (ABAC) Definition and</a:t>
            </a:r>
          </a:p>
          <a:p>
            <a:r>
              <a:rPr lang="en-US" sz="1200" b="0" i="0" u="none" strike="noStrike" kern="1200" baseline="0" dirty="0" smtClean="0">
                <a:solidFill>
                  <a:schemeClr val="tx1"/>
                </a:solidFill>
                <a:latin typeface="+mn-lt"/>
                <a:ea typeface="+mn-ea"/>
                <a:cs typeface="+mn-cs"/>
              </a:rPr>
              <a:t>Considerations. SP 800-162 includes terminology and basic</a:t>
            </a:r>
          </a:p>
          <a:p>
            <a:r>
              <a:rPr lang="en-US" sz="1200" b="0" i="0" u="none" strike="noStrike" kern="1200" baseline="0" dirty="0" smtClean="0">
                <a:solidFill>
                  <a:schemeClr val="tx1"/>
                </a:solidFill>
                <a:latin typeface="+mn-lt"/>
                <a:ea typeface="+mn-ea"/>
                <a:cs typeface="+mn-cs"/>
              </a:rPr>
              <a:t>understanding of ABAC; ABAC enterprise-employment</a:t>
            </a:r>
          </a:p>
          <a:p>
            <a:r>
              <a:rPr lang="en-US" sz="1200" b="0" i="0" u="none" strike="noStrike" kern="1200" baseline="0" dirty="0" smtClean="0">
                <a:solidFill>
                  <a:schemeClr val="tx1"/>
                </a:solidFill>
                <a:latin typeface="+mn-lt"/>
                <a:ea typeface="+mn-ea"/>
                <a:cs typeface="+mn-cs"/>
              </a:rPr>
              <a:t>considerations during the initiation, acquisition/development,</a:t>
            </a:r>
          </a:p>
          <a:p>
            <a:r>
              <a:rPr lang="en-US" sz="1200" b="0" i="0" u="none" strike="noStrike" kern="1200" baseline="0" dirty="0" smtClean="0">
                <a:solidFill>
                  <a:schemeClr val="tx1"/>
                </a:solidFill>
                <a:latin typeface="+mn-lt"/>
                <a:ea typeface="+mn-ea"/>
                <a:cs typeface="+mn-cs"/>
              </a:rPr>
              <a:t>implementation/assessment, and operations and</a:t>
            </a:r>
          </a:p>
          <a:p>
            <a:r>
              <a:rPr lang="en-US" sz="1200" b="0" i="0" u="none" strike="noStrike" kern="1200" baseline="0" dirty="0" smtClean="0">
                <a:solidFill>
                  <a:schemeClr val="tx1"/>
                </a:solidFill>
                <a:latin typeface="+mn-lt"/>
                <a:ea typeface="+mn-ea"/>
                <a:cs typeface="+mn-cs"/>
              </a:rPr>
              <a:t>maintenance phases; and an example to demonstrate how</a:t>
            </a:r>
          </a:p>
          <a:p>
            <a:r>
              <a:rPr lang="en-US" sz="1200" b="0" i="0" u="none" strike="noStrike" kern="1200" baseline="0" dirty="0" smtClean="0">
                <a:solidFill>
                  <a:schemeClr val="tx1"/>
                </a:solidFill>
                <a:latin typeface="+mn-lt"/>
                <a:ea typeface="+mn-ea"/>
                <a:cs typeface="+mn-cs"/>
              </a:rPr>
              <a:t>ABAC is implemented in a Web Information Portal. CSD also</a:t>
            </a:r>
          </a:p>
          <a:p>
            <a:r>
              <a:rPr lang="en-US" sz="1200" b="0" i="0" u="none" strike="noStrike" kern="1200" baseline="0" dirty="0" smtClean="0">
                <a:solidFill>
                  <a:schemeClr val="tx1"/>
                </a:solidFill>
                <a:latin typeface="+mn-lt"/>
                <a:ea typeface="+mn-ea"/>
                <a:cs typeface="+mn-cs"/>
              </a:rPr>
              <a:t>researched ABAC formal models; the result will be presented</a:t>
            </a:r>
          </a:p>
          <a:p>
            <a:r>
              <a:rPr lang="en-US" sz="1200" b="0" i="0" u="none" strike="noStrike" kern="1200" baseline="0" dirty="0" smtClean="0">
                <a:solidFill>
                  <a:schemeClr val="tx1"/>
                </a:solidFill>
                <a:latin typeface="+mn-lt"/>
                <a:ea typeface="+mn-ea"/>
                <a:cs typeface="+mn-cs"/>
              </a:rPr>
              <a:t>in a NISTIR that will describe a variety of characteristics</a:t>
            </a:r>
          </a:p>
          <a:p>
            <a:r>
              <a:rPr lang="en-US" sz="1200" b="0" i="0" u="none" strike="noStrike" kern="1200" baseline="0" dirty="0" smtClean="0">
                <a:solidFill>
                  <a:schemeClr val="tx1"/>
                </a:solidFill>
                <a:latin typeface="+mn-lt"/>
                <a:ea typeface="+mn-ea"/>
                <a:cs typeface="+mn-cs"/>
              </a:rPr>
              <a:t>and applications of ABAC formal models. CSD also started</a:t>
            </a:r>
          </a:p>
          <a:p>
            <a:r>
              <a:rPr lang="en-US" sz="1200" b="0" i="0" u="none" strike="noStrike" kern="1200" baseline="0" dirty="0" smtClean="0">
                <a:solidFill>
                  <a:schemeClr val="tx1"/>
                </a:solidFill>
                <a:latin typeface="+mn-lt"/>
                <a:ea typeface="+mn-ea"/>
                <a:cs typeface="+mn-cs"/>
              </a:rPr>
              <a:t>research on the Attribute Assurance of ABAC in partnership</a:t>
            </a:r>
          </a:p>
          <a:p>
            <a:r>
              <a:rPr lang="en-US" sz="1200" b="0" i="0" u="none" strike="noStrike" kern="1200" baseline="0" dirty="0" smtClean="0">
                <a:solidFill>
                  <a:schemeClr val="tx1"/>
                </a:solidFill>
                <a:latin typeface="+mn-lt"/>
                <a:ea typeface="+mn-ea"/>
                <a:cs typeface="+mn-cs"/>
              </a:rPr>
              <a:t>with the National Security Agency (NSA), the National</a:t>
            </a:r>
          </a:p>
          <a:p>
            <a:r>
              <a:rPr lang="en-US" sz="1200" b="0" i="0" u="none" strike="noStrike" kern="1200" baseline="0" dirty="0" smtClean="0">
                <a:solidFill>
                  <a:schemeClr val="tx1"/>
                </a:solidFill>
                <a:latin typeface="+mn-lt"/>
                <a:ea typeface="+mn-ea"/>
                <a:cs typeface="+mn-cs"/>
              </a:rPr>
              <a:t>Strategy for Trusted Identities in Cyberspace (NSTIC), and</a:t>
            </a:r>
          </a:p>
          <a:p>
            <a:r>
              <a:rPr lang="en-US" sz="1200" b="0" i="0" u="none" strike="noStrike" kern="1200" baseline="0" dirty="0" smtClean="0">
                <a:solidFill>
                  <a:schemeClr val="tx1"/>
                </a:solidFill>
                <a:latin typeface="+mn-lt"/>
                <a:ea typeface="+mn-ea"/>
                <a:cs typeface="+mn-cs"/>
              </a:rPr>
              <a:t>the National Cybersecurity Center of Excellence (</a:t>
            </a:r>
            <a:r>
              <a:rPr lang="en-US" sz="1200" b="0" i="0" u="none" strike="noStrike" kern="1200" baseline="0" dirty="0" err="1" smtClean="0">
                <a:solidFill>
                  <a:schemeClr val="tx1"/>
                </a:solidFill>
                <a:latin typeface="+mn-lt"/>
                <a:ea typeface="+mn-ea"/>
                <a:cs typeface="+mn-cs"/>
              </a:rPr>
              <a:t>NCCoE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CSD developed a white paper based on the mechanism for</a:t>
            </a:r>
          </a:p>
          <a:p>
            <a:r>
              <a:rPr lang="en-US" sz="1200" b="0" i="0" u="none" strike="noStrike" kern="1200" baseline="0" dirty="0" smtClean="0">
                <a:solidFill>
                  <a:schemeClr val="tx1"/>
                </a:solidFill>
                <a:latin typeface="+mn-lt"/>
                <a:ea typeface="+mn-ea"/>
                <a:cs typeface="+mn-cs"/>
              </a:rPr>
              <a:t>defining the levels of assurance of ABAC attributes, as well</a:t>
            </a:r>
          </a:p>
          <a:p>
            <a:r>
              <a:rPr lang="en-US" sz="1200" b="0" i="0" u="none" strike="noStrike" kern="1200" baseline="0" dirty="0" smtClean="0">
                <a:solidFill>
                  <a:schemeClr val="tx1"/>
                </a:solidFill>
                <a:latin typeface="+mn-lt"/>
                <a:ea typeface="+mn-ea"/>
                <a:cs typeface="+mn-cs"/>
              </a:rPr>
              <a:t>as collecting use cases, current standards, and engineering</a:t>
            </a:r>
          </a:p>
          <a:p>
            <a:r>
              <a:rPr lang="en-US" sz="1200" b="0" i="0" u="none" strike="noStrike" kern="1200" baseline="0" dirty="0" smtClean="0">
                <a:solidFill>
                  <a:schemeClr val="tx1"/>
                </a:solidFill>
                <a:latin typeface="+mn-lt"/>
                <a:ea typeface="+mn-ea"/>
                <a:cs typeface="+mn-cs"/>
              </a:rPr>
              <a:t>experiences through a Request for Information (RFI) and</a:t>
            </a:r>
          </a:p>
          <a:p>
            <a:r>
              <a:rPr lang="en-US" sz="1200" b="0" i="0" u="none" strike="noStrike" kern="1200" baseline="0" dirty="0" smtClean="0">
                <a:solidFill>
                  <a:schemeClr val="tx1"/>
                </a:solidFill>
                <a:latin typeface="+mn-lt"/>
                <a:ea typeface="+mn-ea"/>
                <a:cs typeface="+mn-cs"/>
              </a:rPr>
              <a:t>working with ABAC user/commercial product communities.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FY 2015, CSD will continue the research of ABAC</a:t>
            </a:r>
          </a:p>
          <a:p>
            <a:r>
              <a:rPr lang="en-US" sz="1200" b="0" i="0" u="none" strike="noStrike" kern="1200" baseline="0" dirty="0" smtClean="0">
                <a:solidFill>
                  <a:schemeClr val="tx1"/>
                </a:solidFill>
                <a:latin typeface="+mn-lt"/>
                <a:ea typeface="+mn-ea"/>
                <a:cs typeface="+mn-cs"/>
              </a:rPr>
              <a:t>formal models, as well as details and extended topics of</a:t>
            </a:r>
          </a:p>
          <a:p>
            <a:r>
              <a:rPr lang="en-US" sz="1200" b="0" i="0" u="none" strike="noStrike" kern="1200" baseline="0" dirty="0" smtClean="0">
                <a:solidFill>
                  <a:schemeClr val="tx1"/>
                </a:solidFill>
                <a:latin typeface="+mn-lt"/>
                <a:ea typeface="+mn-ea"/>
                <a:cs typeface="+mn-cs"/>
              </a:rPr>
              <a:t>ABAC capabilities, such as Attribute Assurance, ABAC</a:t>
            </a:r>
          </a:p>
          <a:p>
            <a:r>
              <a:rPr lang="en-US" sz="1200" b="0" i="0" u="none" strike="noStrike" kern="1200" baseline="0" dirty="0" smtClean="0">
                <a:solidFill>
                  <a:schemeClr val="tx1"/>
                </a:solidFill>
                <a:latin typeface="+mn-lt"/>
                <a:ea typeface="+mn-ea"/>
                <a:cs typeface="+mn-cs"/>
              </a:rPr>
              <a:t>implementation examples, and ABAC standards.</a:t>
            </a:r>
            <a:endParaRPr lang="en-US" dirty="0" smtClean="0"/>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157</a:t>
            </a:fld>
            <a:endParaRPr lang="en-US"/>
          </a:p>
        </p:txBody>
      </p:sp>
    </p:spTree>
    <p:extLst>
      <p:ext uri="{BB962C8B-B14F-4D97-AF65-F5344CB8AC3E}">
        <p14:creationId xmlns:p14="http://schemas.microsoft.com/office/powerpoint/2010/main" val="2773091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smtClean="0"/>
              <a:t>Attribute-Based Access Control (ABAC) is a logical</a:t>
            </a:r>
          </a:p>
          <a:p>
            <a:r>
              <a:rPr lang="en-US" dirty="0" smtClean="0"/>
              <a:t>access control methodology where an authorization to</a:t>
            </a:r>
          </a:p>
          <a:p>
            <a:r>
              <a:rPr lang="en-US" dirty="0" smtClean="0"/>
              <a:t>perform a set of operations is determined by evaluating the</a:t>
            </a:r>
          </a:p>
          <a:p>
            <a:r>
              <a:rPr lang="en-US" dirty="0" smtClean="0"/>
              <a:t>attributes associated with the subject, object, requested</a:t>
            </a:r>
          </a:p>
          <a:p>
            <a:r>
              <a:rPr lang="en-US" dirty="0" smtClean="0"/>
              <a:t>operations, and, in some cases, environment conditions</a:t>
            </a:r>
          </a:p>
          <a:p>
            <a:r>
              <a:rPr lang="en-US" dirty="0" smtClean="0"/>
              <a:t>against policy, rules, or relationships that describe the</a:t>
            </a:r>
          </a:p>
          <a:p>
            <a:r>
              <a:rPr lang="en-US" dirty="0" smtClean="0"/>
              <a:t>allowable operations for a given set of attributes. ABAC</a:t>
            </a:r>
          </a:p>
          <a:p>
            <a:r>
              <a:rPr lang="en-US" dirty="0" smtClean="0"/>
              <a:t>represents a point on the spectrum of logical access control,</a:t>
            </a:r>
          </a:p>
          <a:p>
            <a:r>
              <a:rPr lang="en-US" dirty="0" smtClean="0"/>
              <a:t>from simple access control lists to more capable role-based</a:t>
            </a:r>
          </a:p>
          <a:p>
            <a:r>
              <a:rPr lang="en-US" dirty="0" smtClean="0"/>
              <a:t>access (RBAC), and finally, to a highly flexible method for</a:t>
            </a:r>
          </a:p>
          <a:p>
            <a:r>
              <a:rPr lang="en-US" dirty="0" smtClean="0"/>
              <a:t>providing access based on the evaluation of attributes.</a:t>
            </a:r>
          </a:p>
          <a:p>
            <a:endParaRPr lang="en-US" dirty="0" smtClean="0"/>
          </a:p>
          <a:p>
            <a:r>
              <a:rPr lang="en-US" dirty="0" smtClean="0"/>
              <a:t>There has not been a comprehensive effort to formally</a:t>
            </a:r>
          </a:p>
          <a:p>
            <a:r>
              <a:rPr lang="en-US" dirty="0" smtClean="0"/>
              <a:t>define or guide the implementation of ABAC within the</a:t>
            </a:r>
          </a:p>
          <a:p>
            <a:r>
              <a:rPr lang="en-US" dirty="0" smtClean="0"/>
              <a:t>Federal Government. This research provides considerations</a:t>
            </a:r>
          </a:p>
          <a:p>
            <a:r>
              <a:rPr lang="en-US" dirty="0" smtClean="0"/>
              <a:t>for using ABAC to improve information sharing within and</a:t>
            </a:r>
          </a:p>
          <a:p>
            <a:r>
              <a:rPr lang="en-US" dirty="0" smtClean="0"/>
              <a:t>among organizations, while maintaining control of that</a:t>
            </a:r>
          </a:p>
          <a:p>
            <a:r>
              <a:rPr lang="en-US" dirty="0" smtClean="0"/>
              <a:t>information. The research serves a two-fold purpose. First,</a:t>
            </a:r>
          </a:p>
          <a:p>
            <a:r>
              <a:rPr lang="en-US" dirty="0" smtClean="0"/>
              <a:t>it aims to provide federal agencies with a definition of ABAC</a:t>
            </a:r>
          </a:p>
          <a:p>
            <a:r>
              <a:rPr lang="en-US" dirty="0" smtClean="0"/>
              <a:t>and a description of the functional components of ABAC.</a:t>
            </a:r>
          </a:p>
          <a:p>
            <a:r>
              <a:rPr lang="en-US" dirty="0" smtClean="0"/>
              <a:t>Second, it provides planning, design, implementation, and</a:t>
            </a:r>
          </a:p>
          <a:p>
            <a:r>
              <a:rPr lang="en-US" dirty="0" smtClean="0"/>
              <a:t>operational considerations for employing ABAC within a</a:t>
            </a:r>
          </a:p>
          <a:p>
            <a:r>
              <a:rPr lang="en-US" dirty="0" smtClean="0"/>
              <a:t>large enterprise with the goal of improving information</a:t>
            </a:r>
          </a:p>
          <a:p>
            <a:r>
              <a:rPr lang="en-US" dirty="0" smtClean="0"/>
              <a:t>sharing while maintaining control of that information.</a:t>
            </a:r>
          </a:p>
          <a:p>
            <a:r>
              <a:rPr lang="en-US" dirty="0" smtClean="0"/>
              <a:t>In addition to the core concept (i.e. definition and</a:t>
            </a:r>
          </a:p>
          <a:p>
            <a:r>
              <a:rPr lang="en-US" dirty="0" smtClean="0"/>
              <a:t>consideration), ABAC research includes technologies such</a:t>
            </a:r>
          </a:p>
          <a:p>
            <a:r>
              <a:rPr lang="en-US" dirty="0" smtClean="0"/>
              <a:t>as attribute assurance, attribute engineering/management,</a:t>
            </a:r>
          </a:p>
          <a:p>
            <a:r>
              <a:rPr lang="en-US" dirty="0" smtClean="0"/>
              <a:t>identity system integration, attribute federation, situational</a:t>
            </a:r>
          </a:p>
          <a:p>
            <a:r>
              <a:rPr lang="en-US" dirty="0" smtClean="0"/>
              <a:t>awareness (real time or contextual) mechanism, policy</a:t>
            </a:r>
          </a:p>
          <a:p>
            <a:r>
              <a:rPr lang="en-US" dirty="0" smtClean="0"/>
              <a:t>management, and natural-language policy translation to</a:t>
            </a:r>
          </a:p>
          <a:p>
            <a:r>
              <a:rPr lang="en-US" dirty="0" smtClean="0"/>
              <a:t>digital policy.</a:t>
            </a:r>
          </a:p>
          <a:p>
            <a:endParaRPr lang="en-US" dirty="0" smtClean="0"/>
          </a:p>
          <a:p>
            <a:r>
              <a:rPr lang="en-US" sz="1200" b="0" i="0" u="none" strike="noStrike" kern="1200" baseline="0" dirty="0" smtClean="0">
                <a:solidFill>
                  <a:schemeClr val="tx1"/>
                </a:solidFill>
                <a:latin typeface="+mn-lt"/>
                <a:ea typeface="+mn-ea"/>
                <a:cs typeface="+mn-cs"/>
              </a:rPr>
              <a:t>In FY 2014, CSD published SP 800-162, Guide to</a:t>
            </a:r>
          </a:p>
          <a:p>
            <a:r>
              <a:rPr lang="en-US" sz="1200" b="0" i="0" u="none" strike="noStrike" kern="1200" baseline="0" dirty="0" smtClean="0">
                <a:solidFill>
                  <a:schemeClr val="tx1"/>
                </a:solidFill>
                <a:latin typeface="+mn-lt"/>
                <a:ea typeface="+mn-ea"/>
                <a:cs typeface="+mn-cs"/>
              </a:rPr>
              <a:t>Attribute Based Access Control (ABAC) Definition and</a:t>
            </a:r>
          </a:p>
          <a:p>
            <a:r>
              <a:rPr lang="en-US" sz="1200" b="0" i="0" u="none" strike="noStrike" kern="1200" baseline="0" dirty="0" smtClean="0">
                <a:solidFill>
                  <a:schemeClr val="tx1"/>
                </a:solidFill>
                <a:latin typeface="+mn-lt"/>
                <a:ea typeface="+mn-ea"/>
                <a:cs typeface="+mn-cs"/>
              </a:rPr>
              <a:t>Considerations. SP 800-162 includes terminology and basic</a:t>
            </a:r>
          </a:p>
          <a:p>
            <a:r>
              <a:rPr lang="en-US" sz="1200" b="0" i="0" u="none" strike="noStrike" kern="1200" baseline="0" dirty="0" smtClean="0">
                <a:solidFill>
                  <a:schemeClr val="tx1"/>
                </a:solidFill>
                <a:latin typeface="+mn-lt"/>
                <a:ea typeface="+mn-ea"/>
                <a:cs typeface="+mn-cs"/>
              </a:rPr>
              <a:t>understanding of ABAC; ABAC enterprise-employment</a:t>
            </a:r>
          </a:p>
          <a:p>
            <a:r>
              <a:rPr lang="en-US" sz="1200" b="0" i="0" u="none" strike="noStrike" kern="1200" baseline="0" dirty="0" smtClean="0">
                <a:solidFill>
                  <a:schemeClr val="tx1"/>
                </a:solidFill>
                <a:latin typeface="+mn-lt"/>
                <a:ea typeface="+mn-ea"/>
                <a:cs typeface="+mn-cs"/>
              </a:rPr>
              <a:t>considerations during the initiation, acquisition/development,</a:t>
            </a:r>
          </a:p>
          <a:p>
            <a:r>
              <a:rPr lang="en-US" sz="1200" b="0" i="0" u="none" strike="noStrike" kern="1200" baseline="0" dirty="0" smtClean="0">
                <a:solidFill>
                  <a:schemeClr val="tx1"/>
                </a:solidFill>
                <a:latin typeface="+mn-lt"/>
                <a:ea typeface="+mn-ea"/>
                <a:cs typeface="+mn-cs"/>
              </a:rPr>
              <a:t>implementation/assessment, and operations and</a:t>
            </a:r>
          </a:p>
          <a:p>
            <a:r>
              <a:rPr lang="en-US" sz="1200" b="0" i="0" u="none" strike="noStrike" kern="1200" baseline="0" dirty="0" smtClean="0">
                <a:solidFill>
                  <a:schemeClr val="tx1"/>
                </a:solidFill>
                <a:latin typeface="+mn-lt"/>
                <a:ea typeface="+mn-ea"/>
                <a:cs typeface="+mn-cs"/>
              </a:rPr>
              <a:t>maintenance phases; and an example to demonstrate how</a:t>
            </a:r>
          </a:p>
          <a:p>
            <a:r>
              <a:rPr lang="en-US" sz="1200" b="0" i="0" u="none" strike="noStrike" kern="1200" baseline="0" dirty="0" smtClean="0">
                <a:solidFill>
                  <a:schemeClr val="tx1"/>
                </a:solidFill>
                <a:latin typeface="+mn-lt"/>
                <a:ea typeface="+mn-ea"/>
                <a:cs typeface="+mn-cs"/>
              </a:rPr>
              <a:t>ABAC is implemented in a Web Information Portal. CSD also</a:t>
            </a:r>
          </a:p>
          <a:p>
            <a:r>
              <a:rPr lang="en-US" sz="1200" b="0" i="0" u="none" strike="noStrike" kern="1200" baseline="0" dirty="0" smtClean="0">
                <a:solidFill>
                  <a:schemeClr val="tx1"/>
                </a:solidFill>
                <a:latin typeface="+mn-lt"/>
                <a:ea typeface="+mn-ea"/>
                <a:cs typeface="+mn-cs"/>
              </a:rPr>
              <a:t>researched ABAC formal models; the result will be presented</a:t>
            </a:r>
          </a:p>
          <a:p>
            <a:r>
              <a:rPr lang="en-US" sz="1200" b="0" i="0" u="none" strike="noStrike" kern="1200" baseline="0" dirty="0" smtClean="0">
                <a:solidFill>
                  <a:schemeClr val="tx1"/>
                </a:solidFill>
                <a:latin typeface="+mn-lt"/>
                <a:ea typeface="+mn-ea"/>
                <a:cs typeface="+mn-cs"/>
              </a:rPr>
              <a:t>in a NISTIR that will describe a variety of characteristics</a:t>
            </a:r>
          </a:p>
          <a:p>
            <a:r>
              <a:rPr lang="en-US" sz="1200" b="0" i="0" u="none" strike="noStrike" kern="1200" baseline="0" dirty="0" smtClean="0">
                <a:solidFill>
                  <a:schemeClr val="tx1"/>
                </a:solidFill>
                <a:latin typeface="+mn-lt"/>
                <a:ea typeface="+mn-ea"/>
                <a:cs typeface="+mn-cs"/>
              </a:rPr>
              <a:t>and applications of ABAC formal models. CSD also started</a:t>
            </a:r>
          </a:p>
          <a:p>
            <a:r>
              <a:rPr lang="en-US" sz="1200" b="0" i="0" u="none" strike="noStrike" kern="1200" baseline="0" dirty="0" smtClean="0">
                <a:solidFill>
                  <a:schemeClr val="tx1"/>
                </a:solidFill>
                <a:latin typeface="+mn-lt"/>
                <a:ea typeface="+mn-ea"/>
                <a:cs typeface="+mn-cs"/>
              </a:rPr>
              <a:t>research on the Attribute Assurance of ABAC in partnership</a:t>
            </a:r>
          </a:p>
          <a:p>
            <a:r>
              <a:rPr lang="en-US" sz="1200" b="0" i="0" u="none" strike="noStrike" kern="1200" baseline="0" dirty="0" smtClean="0">
                <a:solidFill>
                  <a:schemeClr val="tx1"/>
                </a:solidFill>
                <a:latin typeface="+mn-lt"/>
                <a:ea typeface="+mn-ea"/>
                <a:cs typeface="+mn-cs"/>
              </a:rPr>
              <a:t>with the National Security Agency (NSA), the National</a:t>
            </a:r>
          </a:p>
          <a:p>
            <a:r>
              <a:rPr lang="en-US" sz="1200" b="0" i="0" u="none" strike="noStrike" kern="1200" baseline="0" dirty="0" smtClean="0">
                <a:solidFill>
                  <a:schemeClr val="tx1"/>
                </a:solidFill>
                <a:latin typeface="+mn-lt"/>
                <a:ea typeface="+mn-ea"/>
                <a:cs typeface="+mn-cs"/>
              </a:rPr>
              <a:t>Strategy for Trusted Identities in Cyberspace (NSTIC), and</a:t>
            </a:r>
          </a:p>
          <a:p>
            <a:r>
              <a:rPr lang="en-US" sz="1200" b="0" i="0" u="none" strike="noStrike" kern="1200" baseline="0" dirty="0" smtClean="0">
                <a:solidFill>
                  <a:schemeClr val="tx1"/>
                </a:solidFill>
                <a:latin typeface="+mn-lt"/>
                <a:ea typeface="+mn-ea"/>
                <a:cs typeface="+mn-cs"/>
              </a:rPr>
              <a:t>the National Cybersecurity Center of Excellence (</a:t>
            </a:r>
            <a:r>
              <a:rPr lang="en-US" sz="1200" b="0" i="0" u="none" strike="noStrike" kern="1200" baseline="0" dirty="0" err="1" smtClean="0">
                <a:solidFill>
                  <a:schemeClr val="tx1"/>
                </a:solidFill>
                <a:latin typeface="+mn-lt"/>
                <a:ea typeface="+mn-ea"/>
                <a:cs typeface="+mn-cs"/>
              </a:rPr>
              <a:t>NCCoE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CSD developed a white paper based on the mechanism for</a:t>
            </a:r>
          </a:p>
          <a:p>
            <a:r>
              <a:rPr lang="en-US" sz="1200" b="0" i="0" u="none" strike="noStrike" kern="1200" baseline="0" dirty="0" smtClean="0">
                <a:solidFill>
                  <a:schemeClr val="tx1"/>
                </a:solidFill>
                <a:latin typeface="+mn-lt"/>
                <a:ea typeface="+mn-ea"/>
                <a:cs typeface="+mn-cs"/>
              </a:rPr>
              <a:t>defining the levels of assurance of ABAC attributes, as well</a:t>
            </a:r>
          </a:p>
          <a:p>
            <a:r>
              <a:rPr lang="en-US" sz="1200" b="0" i="0" u="none" strike="noStrike" kern="1200" baseline="0" dirty="0" smtClean="0">
                <a:solidFill>
                  <a:schemeClr val="tx1"/>
                </a:solidFill>
                <a:latin typeface="+mn-lt"/>
                <a:ea typeface="+mn-ea"/>
                <a:cs typeface="+mn-cs"/>
              </a:rPr>
              <a:t>as collecting use cases, current standards, and engineering</a:t>
            </a:r>
          </a:p>
          <a:p>
            <a:r>
              <a:rPr lang="en-US" sz="1200" b="0" i="0" u="none" strike="noStrike" kern="1200" baseline="0" dirty="0" smtClean="0">
                <a:solidFill>
                  <a:schemeClr val="tx1"/>
                </a:solidFill>
                <a:latin typeface="+mn-lt"/>
                <a:ea typeface="+mn-ea"/>
                <a:cs typeface="+mn-cs"/>
              </a:rPr>
              <a:t>experiences through a Request for Information (RFI) and</a:t>
            </a:r>
          </a:p>
          <a:p>
            <a:r>
              <a:rPr lang="en-US" sz="1200" b="0" i="0" u="none" strike="noStrike" kern="1200" baseline="0" dirty="0" smtClean="0">
                <a:solidFill>
                  <a:schemeClr val="tx1"/>
                </a:solidFill>
                <a:latin typeface="+mn-lt"/>
                <a:ea typeface="+mn-ea"/>
                <a:cs typeface="+mn-cs"/>
              </a:rPr>
              <a:t>working with ABAC user/commercial product communities.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FY 2015, CSD will continue the research of ABAC</a:t>
            </a:r>
          </a:p>
          <a:p>
            <a:r>
              <a:rPr lang="en-US" sz="1200" b="0" i="0" u="none" strike="noStrike" kern="1200" baseline="0" dirty="0" smtClean="0">
                <a:solidFill>
                  <a:schemeClr val="tx1"/>
                </a:solidFill>
                <a:latin typeface="+mn-lt"/>
                <a:ea typeface="+mn-ea"/>
                <a:cs typeface="+mn-cs"/>
              </a:rPr>
              <a:t>formal models, as well as details and extended topics of</a:t>
            </a:r>
          </a:p>
          <a:p>
            <a:r>
              <a:rPr lang="en-US" sz="1200" b="0" i="0" u="none" strike="noStrike" kern="1200" baseline="0" dirty="0" smtClean="0">
                <a:solidFill>
                  <a:schemeClr val="tx1"/>
                </a:solidFill>
                <a:latin typeface="+mn-lt"/>
                <a:ea typeface="+mn-ea"/>
                <a:cs typeface="+mn-cs"/>
              </a:rPr>
              <a:t>ABAC capabilities, such as Attribute Assurance, ABAC</a:t>
            </a:r>
          </a:p>
          <a:p>
            <a:r>
              <a:rPr lang="en-US" sz="1200" b="0" i="0" u="none" strike="noStrike" kern="1200" baseline="0" dirty="0" smtClean="0">
                <a:solidFill>
                  <a:schemeClr val="tx1"/>
                </a:solidFill>
                <a:latin typeface="+mn-lt"/>
                <a:ea typeface="+mn-ea"/>
                <a:cs typeface="+mn-cs"/>
              </a:rPr>
              <a:t>implementation examples, and ABAC standards.</a:t>
            </a:r>
            <a:endParaRPr lang="en-US" dirty="0" smtClean="0"/>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158</a:t>
            </a:fld>
            <a:endParaRPr lang="en-US"/>
          </a:p>
        </p:txBody>
      </p:sp>
    </p:spTree>
    <p:extLst>
      <p:ext uri="{BB962C8B-B14F-4D97-AF65-F5344CB8AC3E}">
        <p14:creationId xmlns:p14="http://schemas.microsoft.com/office/powerpoint/2010/main" val="2442811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Kerberos uses tickets to authenticate subjects to objects, whereas SESAME uses Privileged Attribute Certificates (PACs), which contain the subject’s identity, access capabilities for the object , access time period, and lifetime of the PAC. The PAC is digitally signed so the object can validate it came from the trusted authentication server, which is referred to as the Privileged Attribute Server (PAS). The PAS holds a similar role to that of the KDC within Kerberos. After a user successfully authenticates to the authentication service (AS), he is presented with a token to give to the PAS. The PAS then creates a PAC for the user to present to the resource he is trying to access. Figure 3-13 shows a basic overview of the SESAME process.</a:t>
            </a:r>
          </a:p>
          <a:p>
            <a:endParaRPr lang="en-US" dirty="0" smtClean="0"/>
          </a:p>
          <a:p>
            <a:r>
              <a:rPr lang="en-US" dirty="0" smtClean="0"/>
              <a:t>Harris, Shon (2012-11-08). CISSP All-in-One Exam Guide, 6th Edition (Kindle Locations 4738-4743).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159</a:t>
            </a:fld>
            <a:endParaRPr lang="en-US"/>
          </a:p>
        </p:txBody>
      </p:sp>
    </p:spTree>
    <p:extLst>
      <p:ext uri="{BB962C8B-B14F-4D97-AF65-F5344CB8AC3E}">
        <p14:creationId xmlns:p14="http://schemas.microsoft.com/office/powerpoint/2010/main" val="3842480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Remote Authentication Dial-In User Service (RADIUS) is a network protocol that provides client/ server authentication and authorization , and audits remote users. A network may have access servers, a modem pool, DSL, ISDN, or T1 line dedicated for remote users to communicate through. The access server requests the remote user’s logon credentials and passes them back to a RADIUS server, which houses the usernames and password values. The remote user is a client to the access server, and the access server is a client to the RADIUS server.</a:t>
            </a:r>
          </a:p>
          <a:p>
            <a:endParaRPr lang="en-US" dirty="0" smtClean="0"/>
          </a:p>
          <a:p>
            <a:r>
              <a:rPr lang="en-US" dirty="0" smtClean="0"/>
              <a:t>Harris, Shon (2012-11-08). CISSP All-in-One Exam Guide, 6th Edition (Kindle Locations 5131-5134).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164</a:t>
            </a:fld>
            <a:endParaRPr lang="en-US"/>
          </a:p>
        </p:txBody>
      </p:sp>
    </p:spTree>
    <p:extLst>
      <p:ext uri="{BB962C8B-B14F-4D97-AF65-F5344CB8AC3E}">
        <p14:creationId xmlns:p14="http://schemas.microsoft.com/office/powerpoint/2010/main" val="93759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TEMPEST is the name of a program, and now a standard, that was developed in the late 1950s by the U.S. and British governments to deal with electrical and electromagnetic radiation emitted from electrical equipment, mainly computers. This type of equipment is usually used by intelligence, military, government , and law enforcement agencies , and the selling of such items is under constant scrutiny.</a:t>
            </a:r>
          </a:p>
          <a:p>
            <a:endParaRPr lang="en-US" dirty="0" smtClean="0"/>
          </a:p>
          <a:p>
            <a:r>
              <a:rPr lang="en-US" dirty="0" smtClean="0"/>
              <a:t>Harris, Shon (2012-11-08). CISSP All-in-One Exam Guide, 6th Edition (Kindle Locations 5549-5552).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174</a:t>
            </a:fld>
            <a:endParaRPr lang="en-US"/>
          </a:p>
        </p:txBody>
      </p:sp>
    </p:spTree>
    <p:extLst>
      <p:ext uri="{BB962C8B-B14F-4D97-AF65-F5344CB8AC3E}">
        <p14:creationId xmlns:p14="http://schemas.microsoft.com/office/powerpoint/2010/main" val="1175035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9</a:t>
            </a:fld>
            <a:endParaRPr lang="en-US"/>
          </a:p>
        </p:txBody>
      </p:sp>
    </p:spTree>
    <p:extLst>
      <p:ext uri="{BB962C8B-B14F-4D97-AF65-F5344CB8AC3E}">
        <p14:creationId xmlns:p14="http://schemas.microsoft.com/office/powerpoint/2010/main" val="345703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16</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17</a:t>
            </a:fld>
            <a:endParaRPr lang="en-US"/>
          </a:p>
        </p:txBody>
      </p:sp>
    </p:spTree>
    <p:extLst>
      <p:ext uri="{BB962C8B-B14F-4D97-AF65-F5344CB8AC3E}">
        <p14:creationId xmlns:p14="http://schemas.microsoft.com/office/powerpoint/2010/main" val="628512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Fingerprint Fingerprints are made up of ridge endings and bifurcations exhibited by friction ridges and other detailed characteristics called minutiae . It is the distinctiveness of these minutiae that gives each individual a unique fingerprint. An individual places his finger on a device that reads the details of the fingerprint and compares this to a reference file. If the two match, the individual’s identity has been verified.</a:t>
            </a:r>
          </a:p>
          <a:p>
            <a:endParaRPr lang="en-US" dirty="0" smtClean="0"/>
          </a:p>
          <a:p>
            <a:r>
              <a:rPr lang="en-US" dirty="0" smtClean="0"/>
              <a:t>Harris, Shon (2012-11-08). CISSP All-in-One Exam Guide, 6th Edition (Kindle Locations 4228-4231).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52</a:t>
            </a:fld>
            <a:endParaRPr lang="en-US"/>
          </a:p>
        </p:txBody>
      </p:sp>
    </p:spTree>
    <p:extLst>
      <p:ext uri="{BB962C8B-B14F-4D97-AF65-F5344CB8AC3E}">
        <p14:creationId xmlns:p14="http://schemas.microsoft.com/office/powerpoint/2010/main" val="1638553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Palm Scan The palm holds a wealth of information and has many aspects that are used to identify an individual. The palm has creases, ridges, and grooves throughout that are unique to a specific person. The palm scan also includes the fingerprints of each finger . An individual places his hand on the biometric device, which scans and captures this information. This information is compared to a reference file, and the identity is either verified or rejected.</a:t>
            </a:r>
          </a:p>
          <a:p>
            <a:endParaRPr lang="en-US" dirty="0" smtClean="0"/>
          </a:p>
          <a:p>
            <a:r>
              <a:rPr lang="en-US" dirty="0" smtClean="0"/>
              <a:t>Harris, Shon (2012-11-08). CISSP All-in-One Exam Guide, 6th Edition (Kindle Locations 4234-4238).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53</a:t>
            </a:fld>
            <a:endParaRPr lang="en-US"/>
          </a:p>
        </p:txBody>
      </p:sp>
    </p:spTree>
    <p:extLst>
      <p:ext uri="{BB962C8B-B14F-4D97-AF65-F5344CB8AC3E}">
        <p14:creationId xmlns:p14="http://schemas.microsoft.com/office/powerpoint/2010/main" val="2174275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784685" y="3089486"/>
            <a:ext cx="6255171"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1919209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819400" y="27432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819401" y="45720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819400" y="32201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822575" y="50489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152400" y="1219200"/>
            <a:ext cx="8763000" cy="5257800"/>
          </a:xfrm>
        </p:spPr>
        <p:txBody>
          <a:bodyPr/>
          <a:lstStyle/>
          <a:p>
            <a:endParaRPr lang="en-US"/>
          </a:p>
        </p:txBody>
      </p:sp>
      <p:sp>
        <p:nvSpPr>
          <p:cNvPr id="4" name="Title Placeholder 1"/>
          <p:cNvSpPr>
            <a:spLocks noGrp="1"/>
          </p:cNvSpPr>
          <p:nvPr>
            <p:ph type="title"/>
          </p:nvPr>
        </p:nvSpPr>
        <p:spPr bwMode="auto">
          <a:xfrm>
            <a:off x="0" y="4572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219200"/>
            <a:ext cx="8991600" cy="5257800"/>
          </a:xfrm>
        </p:spPr>
        <p:txBody>
          <a:bodyPr>
            <a:normAutofit/>
          </a:bodyPr>
          <a:lstStyle>
            <a:lvl1pPr marL="365760" indent="-365760">
              <a:buFontTx/>
              <a:buBlip>
                <a:blip r:embed="rId2"/>
              </a:buBlip>
              <a:defRPr sz="3200"/>
            </a:lvl1pPr>
            <a:lvl2pPr>
              <a:buFont typeface="Calibri" pitchFamily="34" charset="0"/>
              <a:buChar char="◌"/>
              <a:defRPr sz="2800"/>
            </a:lvl2pPr>
            <a:lvl3pPr>
              <a:buFont typeface="Arial" pitchFamily="34" charset="0"/>
              <a:buChar char="•"/>
              <a:defRPr sz="2400"/>
            </a:lvl3pPr>
            <a:lvl4pPr>
              <a:buFont typeface="Calibri" pitchFamily="34" charset="0"/>
              <a:buChar char="‒"/>
              <a:defRPr sz="2000"/>
            </a:lvl4pPr>
            <a:lvl5pPr>
              <a:buFont typeface="Arial" pitchFamily="34" charset="0"/>
              <a:buChar char="•"/>
              <a:defRPr sz="2000"/>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p:nvPr>
        </p:nvSpPr>
        <p:spPr bwMode="auto">
          <a:xfrm>
            <a:off x="0" y="4572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5" name="Slide Number Placeholder 5"/>
          <p:cNvSpPr>
            <a:spLocks noGrp="1"/>
          </p:cNvSpPr>
          <p:nvPr>
            <p:ph type="sldNum" sz="quarter" idx="10"/>
          </p:nvPr>
        </p:nvSpPr>
        <p:spPr>
          <a:xfrm>
            <a:off x="8229600" y="6559971"/>
            <a:ext cx="762000" cy="263525"/>
          </a:xfrm>
          <a:prstGeom prst="rect">
            <a:avLst/>
          </a:prstGeom>
        </p:spPr>
        <p:txBody>
          <a:bodyPr/>
          <a:lstStyle>
            <a:lvl1pPr algn="ctr" rtl="0" fontAlgn="auto">
              <a:spcBef>
                <a:spcPts val="0"/>
              </a:spcBef>
              <a:spcAft>
                <a:spcPts val="0"/>
              </a:spcAft>
              <a:defRPr lang="en-US" sz="1200" b="0" kern="1200" smtClean="0">
                <a:solidFill>
                  <a:schemeClr val="bg1"/>
                </a:solidFill>
                <a:latin typeface="Arial Black" pitchFamily="34" charset="0"/>
                <a:ea typeface="+mn-ea"/>
                <a:cs typeface="+mn-cs"/>
              </a:defRPr>
            </a:lvl1p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258576924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0" y="3505200"/>
            <a:ext cx="9144000" cy="9906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userDrawn="1"/>
        </p:nvPicPr>
        <p:blipFill rotWithShape="1">
          <a:blip r:embed="rId20"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96" r:id="rId2"/>
    <p:sldLayoutId id="2147483678" r:id="rId3"/>
    <p:sldLayoutId id="2147483695" r:id="rId4"/>
    <p:sldLayoutId id="2147483679" r:id="rId5"/>
    <p:sldLayoutId id="2147483680" r:id="rId6"/>
    <p:sldLayoutId id="2147483681" r:id="rId7"/>
    <p:sldLayoutId id="2147483682" r:id="rId8"/>
    <p:sldLayoutId id="2147483683" r:id="rId9"/>
    <p:sldLayoutId id="2147483684" r:id="rId10"/>
    <p:sldLayoutId id="2147483697" r:id="rId11"/>
    <p:sldLayoutId id="2147483685" r:id="rId12"/>
    <p:sldLayoutId id="2147483686" r:id="rId13"/>
    <p:sldLayoutId id="2147483687" r:id="rId14"/>
    <p:sldLayoutId id="2147483688" r:id="rId15"/>
    <p:sldLayoutId id="2147483689" r:id="rId16"/>
    <p:sldLayoutId id="2147483675" r:id="rId17"/>
    <p:sldLayoutId id="2147483693" r:id="rId18"/>
  </p:sldLayoutIdLst>
  <p:timing>
    <p:tnLst>
      <p:par>
        <p:cTn id="1" dur="indefinite" restart="never" nodeType="tmRoot"/>
      </p:par>
    </p:tnLst>
  </p:timing>
  <p:hf hdr="0" ftr="0" dt="0"/>
  <p:txStyles>
    <p:titleStyle>
      <a:lvl1pPr algn="l" rtl="0" eaLnBrk="1" fontAlgn="base" hangingPunct="1">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ad.gov/" TargetMode="Externa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6.png"/><Relationship Id="rId9" Type="http://schemas.openxmlformats.org/officeDocument/2006/relationships/image" Target="../media/image50.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46.png"/></Relationships>
</file>

<file path=ppt/slides/_rels/slide1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Session 03: Access</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a:t>
            </a:fld>
            <a:endParaRPr lang="en-US" dirty="0"/>
          </a:p>
        </p:txBody>
      </p:sp>
      <p:sp>
        <p:nvSpPr>
          <p:cNvPr id="3" name="Title 2"/>
          <p:cNvSpPr>
            <a:spLocks noGrp="1"/>
          </p:cNvSpPr>
          <p:nvPr>
            <p:ph type="title" idx="4294967295"/>
          </p:nvPr>
        </p:nvSpPr>
        <p:spPr>
          <a:xfrm>
            <a:off x="0" y="381000"/>
            <a:ext cx="9144000" cy="685800"/>
          </a:xfrm>
        </p:spPr>
        <p:txBody>
          <a:bodyPr/>
          <a:lstStyle/>
          <a:p>
            <a:pPr>
              <a:lnSpc>
                <a:spcPts val="3700"/>
              </a:lnSpc>
            </a:pPr>
            <a:r>
              <a:rPr lang="en-US" sz="3200" dirty="0" smtClean="0"/>
              <a:t>Interesting NSA white paper on Gold Standard Framework</a:t>
            </a:r>
            <a:endParaRPr lang="en-US" sz="3200" dirty="0"/>
          </a:p>
        </p:txBody>
      </p:sp>
      <p:sp>
        <p:nvSpPr>
          <p:cNvPr id="7" name="Rectangle 6"/>
          <p:cNvSpPr/>
          <p:nvPr/>
        </p:nvSpPr>
        <p:spPr>
          <a:xfrm>
            <a:off x="0" y="6334780"/>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hlinkClick r:id="rId2"/>
              </a:rPr>
              <a:t>https</a:t>
            </a:r>
            <a:r>
              <a:rPr lang="en-US" sz="1400" dirty="0" smtClean="0">
                <a:hlinkClick r:id="rId2"/>
              </a:rPr>
              <a:t>://www.iad.gov</a:t>
            </a:r>
            <a:r>
              <a:rPr lang="en-US" sz="1400" dirty="0" smtClean="0"/>
              <a:t> and search for community-Gold-Standard</a:t>
            </a:r>
            <a:endParaRPr lang="en-US" sz="1400" dirty="0"/>
          </a:p>
        </p:txBody>
      </p:sp>
      <p:pic>
        <p:nvPicPr>
          <p:cNvPr id="4" name="Picture 3"/>
          <p:cNvPicPr>
            <a:picLocks noChangeAspect="1"/>
          </p:cNvPicPr>
          <p:nvPr/>
        </p:nvPicPr>
        <p:blipFill>
          <a:blip r:embed="rId3"/>
          <a:stretch>
            <a:fillRect/>
          </a:stretch>
        </p:blipFill>
        <p:spPr>
          <a:xfrm>
            <a:off x="381000" y="1219200"/>
            <a:ext cx="3962743" cy="5090601"/>
          </a:xfrm>
          <a:prstGeom prst="rect">
            <a:avLst/>
          </a:prstGeom>
        </p:spPr>
      </p:pic>
      <p:sp>
        <p:nvSpPr>
          <p:cNvPr id="9" name="Rectangle 8"/>
          <p:cNvSpPr/>
          <p:nvPr/>
        </p:nvSpPr>
        <p:spPr>
          <a:xfrm>
            <a:off x="4438022" y="1219200"/>
            <a:ext cx="4572000" cy="4401205"/>
          </a:xfrm>
          <a:prstGeom prst="rect">
            <a:avLst/>
          </a:prstGeom>
        </p:spPr>
        <p:txBody>
          <a:bodyPr>
            <a:spAutoFit/>
          </a:bodyPr>
          <a:lstStyle/>
          <a:p>
            <a:r>
              <a:rPr lang="en-US" sz="2000" dirty="0"/>
              <a:t>3.6 Identity Management</a:t>
            </a:r>
          </a:p>
          <a:p>
            <a:r>
              <a:rPr lang="en-US" sz="2000" dirty="0"/>
              <a:t>3.6.1 Create an Issue Unique Identifiers</a:t>
            </a:r>
          </a:p>
          <a:p>
            <a:r>
              <a:rPr lang="en-US" sz="2000" dirty="0"/>
              <a:t>3.6.2 Distribute Unique Identifiers</a:t>
            </a:r>
          </a:p>
          <a:p>
            <a:r>
              <a:rPr lang="en-US" sz="2000" dirty="0"/>
              <a:t>3.6.3 Maintain Unique Identifiers</a:t>
            </a:r>
          </a:p>
          <a:p>
            <a:r>
              <a:rPr lang="en-US" sz="2000" dirty="0"/>
              <a:t>3.7 Attribute Management</a:t>
            </a:r>
          </a:p>
          <a:p>
            <a:r>
              <a:rPr lang="en-US" sz="2000" dirty="0"/>
              <a:t>3.7.1 Establish Secure Attributes</a:t>
            </a:r>
          </a:p>
          <a:p>
            <a:r>
              <a:rPr lang="en-US" sz="2000" dirty="0"/>
              <a:t>3.7.2 Publish Attributes</a:t>
            </a:r>
          </a:p>
          <a:p>
            <a:r>
              <a:rPr lang="en-US" sz="2000" dirty="0"/>
              <a:t>3.7.3 Maintain and Update Attributes</a:t>
            </a:r>
          </a:p>
          <a:p>
            <a:r>
              <a:rPr lang="en-US" sz="2000" dirty="0"/>
              <a:t>3.8 Credential Management</a:t>
            </a:r>
          </a:p>
          <a:p>
            <a:r>
              <a:rPr lang="en-US" sz="2000" dirty="0"/>
              <a:t>3.8.1 Create an Issue Credentials</a:t>
            </a:r>
          </a:p>
          <a:p>
            <a:r>
              <a:rPr lang="en-US" sz="2000" dirty="0"/>
              <a:t>3.8.2 Maintain Credentials</a:t>
            </a:r>
          </a:p>
          <a:p>
            <a:r>
              <a:rPr lang="en-US" sz="2000" dirty="0"/>
              <a:t>3.9 Logical Access Control</a:t>
            </a:r>
          </a:p>
          <a:p>
            <a:r>
              <a:rPr lang="en-US" sz="2000" dirty="0"/>
              <a:t>3.9.1 Resource Authentication</a:t>
            </a:r>
          </a:p>
          <a:p>
            <a:r>
              <a:rPr lang="en-US" sz="2000" dirty="0"/>
              <a:t>3.9.2 Resource Authorization</a:t>
            </a:r>
          </a:p>
        </p:txBody>
      </p:sp>
    </p:spTree>
    <p:extLst>
      <p:ext uri="{BB962C8B-B14F-4D97-AF65-F5344CB8AC3E}">
        <p14:creationId xmlns:p14="http://schemas.microsoft.com/office/powerpoint/2010/main" val="9165634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Single Sign On</a:t>
            </a:r>
          </a:p>
        </p:txBody>
      </p:sp>
      <p:sp>
        <p:nvSpPr>
          <p:cNvPr id="83971" name="Rectangle 3"/>
          <p:cNvSpPr>
            <a:spLocks noGrp="1" noChangeArrowheads="1"/>
          </p:cNvSpPr>
          <p:nvPr>
            <p:ph idx="1"/>
          </p:nvPr>
        </p:nvSpPr>
        <p:spPr/>
        <p:txBody>
          <a:bodyPr/>
          <a:lstStyle/>
          <a:p>
            <a:pPr>
              <a:buNone/>
            </a:pPr>
            <a:r>
              <a:rPr lang="en-US" dirty="0" smtClean="0"/>
              <a:t>Single sign on systems try to mitigate this problem. Some SSO systems are.</a:t>
            </a:r>
          </a:p>
          <a:p>
            <a:pPr>
              <a:buNone/>
            </a:pPr>
            <a:endParaRPr lang="en-US" dirty="0" smtClean="0"/>
          </a:p>
          <a:p>
            <a:r>
              <a:rPr lang="en-US" dirty="0" smtClean="0"/>
              <a:t>Sun NIS/YP</a:t>
            </a:r>
          </a:p>
          <a:p>
            <a:r>
              <a:rPr lang="en-US" dirty="0" smtClean="0"/>
              <a:t>Kerberos</a:t>
            </a:r>
          </a:p>
          <a:p>
            <a:r>
              <a:rPr lang="en-US" dirty="0" smtClean="0"/>
              <a:t>LDAP</a:t>
            </a:r>
          </a:p>
          <a:p>
            <a:r>
              <a:rPr lang="en-US" dirty="0" smtClean="0"/>
              <a:t>Microsoft Active Directory*</a:t>
            </a:r>
          </a:p>
          <a:p>
            <a:endParaRPr lang="en-US" dirty="0" smtClean="0"/>
          </a:p>
        </p:txBody>
      </p:sp>
    </p:spTree>
    <p:extLst>
      <p:ext uri="{BB962C8B-B14F-4D97-AF65-F5344CB8AC3E}">
        <p14:creationId xmlns:p14="http://schemas.microsoft.com/office/powerpoint/2010/main" val="26656414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smtClean="0"/>
              <a:t>SSO downsides</a:t>
            </a:r>
          </a:p>
        </p:txBody>
      </p:sp>
      <p:sp>
        <p:nvSpPr>
          <p:cNvPr id="84995" name="Rectangle 3"/>
          <p:cNvSpPr>
            <a:spLocks noGrp="1" noChangeArrowheads="1"/>
          </p:cNvSpPr>
          <p:nvPr>
            <p:ph idx="1"/>
          </p:nvPr>
        </p:nvSpPr>
        <p:spPr>
          <a:xfrm>
            <a:off x="152400" y="1447800"/>
            <a:ext cx="8839200" cy="5257800"/>
          </a:xfrm>
        </p:spPr>
        <p:txBody>
          <a:bodyPr/>
          <a:lstStyle/>
          <a:p>
            <a:pPr eaLnBrk="1" hangingPunct="1"/>
            <a:r>
              <a:rPr lang="en-US" smtClean="0"/>
              <a:t>Centralized point of failure*</a:t>
            </a:r>
          </a:p>
          <a:p>
            <a:pPr eaLnBrk="1" hangingPunct="1"/>
            <a:r>
              <a:rPr lang="en-US" smtClean="0"/>
              <a:t>Can cause bottlenecks*</a:t>
            </a:r>
          </a:p>
          <a:p>
            <a:pPr eaLnBrk="1" hangingPunct="1"/>
            <a:r>
              <a:rPr lang="en-US" smtClean="0"/>
              <a:t>All vendors have to play nicely (good luck)</a:t>
            </a:r>
          </a:p>
          <a:p>
            <a:pPr eaLnBrk="1" hangingPunct="1"/>
            <a:r>
              <a:rPr lang="en-US" smtClean="0"/>
              <a:t>Often very difficult to accomplish*</a:t>
            </a:r>
          </a:p>
          <a:p>
            <a:pPr eaLnBrk="1" hangingPunct="1"/>
            <a:r>
              <a:rPr lang="en-US" smtClean="0"/>
              <a:t>One ring to bind them all!...If you can access once, you can access ALL!</a:t>
            </a:r>
          </a:p>
        </p:txBody>
      </p:sp>
    </p:spTree>
    <p:extLst>
      <p:ext uri="{BB962C8B-B14F-4D97-AF65-F5344CB8AC3E}">
        <p14:creationId xmlns:p14="http://schemas.microsoft.com/office/powerpoint/2010/main" val="12730101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smtClean="0"/>
              <a:t>SSO technologies</a:t>
            </a:r>
          </a:p>
        </p:txBody>
      </p:sp>
      <p:sp>
        <p:nvSpPr>
          <p:cNvPr id="86019" name="Rectangle 3"/>
          <p:cNvSpPr>
            <a:spLocks noGrp="1" noChangeArrowheads="1"/>
          </p:cNvSpPr>
          <p:nvPr>
            <p:ph idx="1"/>
          </p:nvPr>
        </p:nvSpPr>
        <p:spPr>
          <a:xfrm>
            <a:off x="152400" y="1524000"/>
            <a:ext cx="8839200" cy="5181600"/>
          </a:xfrm>
        </p:spPr>
        <p:txBody>
          <a:bodyPr/>
          <a:lstStyle/>
          <a:p>
            <a:r>
              <a:rPr lang="en-US" dirty="0" smtClean="0"/>
              <a:t>Sun NIS/YP</a:t>
            </a:r>
          </a:p>
          <a:p>
            <a:r>
              <a:rPr lang="en-US" dirty="0" smtClean="0"/>
              <a:t>Kerberos</a:t>
            </a:r>
          </a:p>
          <a:p>
            <a:r>
              <a:rPr lang="en-US" dirty="0" smtClean="0"/>
              <a:t>SESAME</a:t>
            </a:r>
          </a:p>
          <a:p>
            <a:r>
              <a:rPr lang="en-US" dirty="0" smtClean="0"/>
              <a:t>LDAP</a:t>
            </a:r>
          </a:p>
          <a:p>
            <a:r>
              <a:rPr lang="en-US" dirty="0" smtClean="0"/>
              <a:t>Microsoft Active Directory*</a:t>
            </a:r>
          </a:p>
        </p:txBody>
      </p:sp>
    </p:spTree>
    <p:extLst>
      <p:ext uri="{BB962C8B-B14F-4D97-AF65-F5344CB8AC3E}">
        <p14:creationId xmlns:p14="http://schemas.microsoft.com/office/powerpoint/2010/main" val="36616832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smtClean="0"/>
              <a:t>Kerberos</a:t>
            </a:r>
          </a:p>
        </p:txBody>
      </p:sp>
      <p:sp>
        <p:nvSpPr>
          <p:cNvPr id="3" name="Text Placeholder 2"/>
          <p:cNvSpPr>
            <a:spLocks noGrp="1"/>
          </p:cNvSpPr>
          <p:nvPr>
            <p:ph type="body" idx="1"/>
          </p:nvPr>
        </p:nvSpPr>
        <p:spPr/>
        <p:txBody>
          <a:bodyPr/>
          <a:lstStyle/>
          <a:p>
            <a:endParaRPr lang="en-US"/>
          </a:p>
        </p:txBody>
      </p:sp>
      <p:pic>
        <p:nvPicPr>
          <p:cNvPr id="75779" name="Picture 3" descr="kerberos"/>
          <p:cNvPicPr>
            <a:picLocks noChangeAspect="1" noChangeArrowheads="1"/>
          </p:cNvPicPr>
          <p:nvPr/>
        </p:nvPicPr>
        <p:blipFill rotWithShape="1">
          <a:blip r:embed="rId2" cstate="print">
            <a:clrChange>
              <a:clrFrom>
                <a:srgbClr val="FFFFFF"/>
              </a:clrFrom>
              <a:clrTo>
                <a:srgbClr val="FFFFFF">
                  <a:alpha val="0"/>
                </a:srgbClr>
              </a:clrTo>
            </a:clrChange>
          </a:blip>
          <a:srcRect t="13520" r="5505" b="16797"/>
          <a:stretch/>
        </p:blipFill>
        <p:spPr bwMode="auto">
          <a:xfrm rot="1115341">
            <a:off x="5466098" y="2831339"/>
            <a:ext cx="3324526" cy="2329018"/>
          </a:xfrm>
          <a:prstGeom prst="rect">
            <a:avLst/>
          </a:prstGeom>
          <a:noFill/>
          <a:ln w="9525">
            <a:noFill/>
            <a:miter lim="800000"/>
            <a:headEnd/>
            <a:tailEnd/>
          </a:ln>
          <a:effectLst>
            <a:softEdge rad="31750"/>
          </a:effectLst>
        </p:spPr>
      </p:pic>
    </p:spTree>
    <p:extLst>
      <p:ext uri="{BB962C8B-B14F-4D97-AF65-F5344CB8AC3E}">
        <p14:creationId xmlns:p14="http://schemas.microsoft.com/office/powerpoint/2010/main" val="29598478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dirty="0" smtClean="0"/>
              <a:t>Kerberos</a:t>
            </a:r>
          </a:p>
        </p:txBody>
      </p:sp>
      <p:sp>
        <p:nvSpPr>
          <p:cNvPr id="88067" name="Rectangle 3"/>
          <p:cNvSpPr>
            <a:spLocks noGrp="1" noChangeArrowheads="1"/>
          </p:cNvSpPr>
          <p:nvPr>
            <p:ph idx="1"/>
          </p:nvPr>
        </p:nvSpPr>
        <p:spPr/>
        <p:txBody>
          <a:bodyPr>
            <a:normAutofit/>
          </a:bodyPr>
          <a:lstStyle/>
          <a:p>
            <a:r>
              <a:rPr lang="en-US" dirty="0" smtClean="0"/>
              <a:t>A network authentication protocol designed from MITs project Athena. Kerberos tries to ensure authentication security in an insecure environment</a:t>
            </a:r>
          </a:p>
          <a:p>
            <a:r>
              <a:rPr lang="en-US" dirty="0" smtClean="0"/>
              <a:t>Used in Windows2000+ and some Unix</a:t>
            </a:r>
          </a:p>
          <a:p>
            <a:r>
              <a:rPr lang="en-US" dirty="0" smtClean="0"/>
              <a:t>Allows for single sign on</a:t>
            </a:r>
          </a:p>
          <a:p>
            <a:r>
              <a:rPr lang="en-US" dirty="0" smtClean="0"/>
              <a:t>Never transfers passwords</a:t>
            </a:r>
          </a:p>
          <a:p>
            <a:r>
              <a:rPr lang="en-US" dirty="0" smtClean="0"/>
              <a:t>Uses PRIVATE key encryption to verify Identification</a:t>
            </a:r>
          </a:p>
          <a:p>
            <a:r>
              <a:rPr lang="en-US" dirty="0" smtClean="0"/>
              <a:t>Avoids replay attacks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68067474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Kerberos Components</a:t>
            </a:r>
          </a:p>
        </p:txBody>
      </p:sp>
      <p:sp>
        <p:nvSpPr>
          <p:cNvPr id="77827" name="Rectangle 3"/>
          <p:cNvSpPr>
            <a:spLocks noGrp="1" noChangeArrowheads="1"/>
          </p:cNvSpPr>
          <p:nvPr>
            <p:ph idx="1"/>
          </p:nvPr>
        </p:nvSpPr>
        <p:spPr/>
        <p:txBody>
          <a:bodyPr>
            <a:normAutofit/>
          </a:bodyPr>
          <a:lstStyle/>
          <a:p>
            <a:r>
              <a:rPr lang="en-US" smtClean="0"/>
              <a:t>Principals – users or network services</a:t>
            </a:r>
          </a:p>
          <a:p>
            <a:r>
              <a:rPr lang="en-US" smtClean="0"/>
              <a:t>KDC – Key Distribution Center, stores secret keys (passwords) for principals</a:t>
            </a:r>
          </a:p>
          <a:p>
            <a:r>
              <a:rPr lang="en-US" smtClean="0"/>
              <a:t>Tickets</a:t>
            </a:r>
          </a:p>
          <a:p>
            <a:pPr lvl="1"/>
            <a:r>
              <a:rPr lang="en-US" smtClean="0"/>
              <a:t>Ticket Granting Ticket (TGT) gets you more tickets</a:t>
            </a:r>
          </a:p>
          <a:p>
            <a:pPr lvl="1"/>
            <a:r>
              <a:rPr lang="en-US" smtClean="0"/>
              <a:t>Service Tickets – access to specific network services (ex. File sharing)</a:t>
            </a:r>
          </a:p>
          <a:p>
            <a:r>
              <a:rPr lang="en-US" smtClean="0"/>
              <a:t>Realms – a grouping of principals that a KDC provides service for, looks like a domain name</a:t>
            </a:r>
          </a:p>
          <a:p>
            <a:pPr lvl="1"/>
            <a:r>
              <a:rPr lang="en-US" smtClean="0"/>
              <a:t>Example: somedepartment.mycompany.com</a:t>
            </a:r>
          </a:p>
        </p:txBody>
      </p:sp>
    </p:spTree>
    <p:extLst>
      <p:ext uri="{BB962C8B-B14F-4D97-AF65-F5344CB8AC3E}">
        <p14:creationId xmlns:p14="http://schemas.microsoft.com/office/powerpoint/2010/main" val="364172015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smtClean="0"/>
              <a:t>Kerberos Concerns</a:t>
            </a:r>
          </a:p>
        </p:txBody>
      </p:sp>
      <p:sp>
        <p:nvSpPr>
          <p:cNvPr id="90115" name="Rectangle 3"/>
          <p:cNvSpPr>
            <a:spLocks noGrp="1" noChangeArrowheads="1"/>
          </p:cNvSpPr>
          <p:nvPr>
            <p:ph idx="1"/>
          </p:nvPr>
        </p:nvSpPr>
        <p:spPr/>
        <p:txBody>
          <a:bodyPr>
            <a:normAutofit/>
          </a:bodyPr>
          <a:lstStyle/>
          <a:p>
            <a:r>
              <a:rPr lang="en-US" dirty="0" smtClean="0"/>
              <a:t>Computers must have clocks synchronized within 5 minutes of each other</a:t>
            </a:r>
          </a:p>
          <a:p>
            <a:r>
              <a:rPr lang="en-US" dirty="0" smtClean="0"/>
              <a:t>Tickets are stored on the workstation. If the workstation is compromised your identity can be forged.</a:t>
            </a:r>
          </a:p>
          <a:p>
            <a:r>
              <a:rPr lang="en-US" dirty="0" smtClean="0"/>
              <a:t>If your KDC is hacked, security is lost</a:t>
            </a:r>
          </a:p>
          <a:p>
            <a:r>
              <a:rPr lang="en-US" dirty="0" smtClean="0"/>
              <a:t>A single KDC is a single point of failure and performance bottleneck* </a:t>
            </a:r>
          </a:p>
          <a:p>
            <a:r>
              <a:rPr lang="en-US" dirty="0" smtClean="0"/>
              <a:t>Still vulnerable to password guessing attacks</a:t>
            </a:r>
          </a:p>
        </p:txBody>
      </p:sp>
    </p:spTree>
    <p:extLst>
      <p:ext uri="{BB962C8B-B14F-4D97-AF65-F5344CB8AC3E}">
        <p14:creationId xmlns:p14="http://schemas.microsoft.com/office/powerpoint/2010/main" val="19550195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dirty="0" smtClean="0"/>
              <a:t>How Kerberos Works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11" y="839059"/>
            <a:ext cx="8454389" cy="5236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35963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1" y="301753"/>
            <a:ext cx="8458199" cy="6428231"/>
          </a:xfrm>
          <a:prstGeom prst="rect">
            <a:avLst/>
          </a:prstGeom>
        </p:spPr>
      </p:pic>
      <p:sp>
        <p:nvSpPr>
          <p:cNvPr id="91138" name="Rectangle 2"/>
          <p:cNvSpPr>
            <a:spLocks noGrp="1" noChangeArrowheads="1"/>
          </p:cNvSpPr>
          <p:nvPr>
            <p:ph type="title"/>
          </p:nvPr>
        </p:nvSpPr>
        <p:spPr/>
        <p:txBody>
          <a:bodyPr/>
          <a:lstStyle/>
          <a:p>
            <a:pPr eaLnBrk="1" hangingPunct="1"/>
            <a:r>
              <a:rPr lang="en-US" dirty="0" smtClean="0"/>
              <a:t>How Kerberos Works</a:t>
            </a:r>
          </a:p>
        </p:txBody>
      </p:sp>
      <p:sp>
        <p:nvSpPr>
          <p:cNvPr id="4" name="Rectangle 3"/>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a:t>https://msdn.microsoft.com/en-us/library/bb742516.aspx</a:t>
            </a:r>
            <a:endParaRPr lang="en-US" sz="1400" dirty="0"/>
          </a:p>
        </p:txBody>
      </p:sp>
    </p:spTree>
    <p:extLst>
      <p:ext uri="{BB962C8B-B14F-4D97-AF65-F5344CB8AC3E}">
        <p14:creationId xmlns:p14="http://schemas.microsoft.com/office/powerpoint/2010/main" val="15701640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dirty="0" smtClean="0"/>
              <a:t>How Kerberos Works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409" y="76200"/>
            <a:ext cx="6485182" cy="6485182"/>
          </a:xfrm>
          <a:prstGeom prst="rect">
            <a:avLst/>
          </a:prstGeom>
        </p:spPr>
      </p:pic>
      <p:sp>
        <p:nvSpPr>
          <p:cNvPr id="4" name="Rectangle 3"/>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dirty="0"/>
              <a:t>https://docs.oracle.com/cd/E37670_01/E41138/html/ol_kerberosauth_sec.html</a:t>
            </a:r>
          </a:p>
        </p:txBody>
      </p:sp>
    </p:spTree>
    <p:extLst>
      <p:ext uri="{BB962C8B-B14F-4D97-AF65-F5344CB8AC3E}">
        <p14:creationId xmlns:p14="http://schemas.microsoft.com/office/powerpoint/2010/main" val="2181854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499" y="152400"/>
            <a:ext cx="9037001" cy="6553200"/>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11</a:t>
            </a:fld>
            <a:endParaRPr lang="en-US" dirty="0"/>
          </a:p>
        </p:txBody>
      </p:sp>
      <p:sp>
        <p:nvSpPr>
          <p:cNvPr id="6" name="Rectangle 5"/>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http://www.informationisbeautiful.net/visualizations/worlds-biggest-data-breaches-hacks</a:t>
            </a:r>
            <a:r>
              <a:rPr lang="en-US" sz="1400" dirty="0" smtClean="0"/>
              <a:t>/ </a:t>
            </a:r>
            <a:endParaRPr lang="en-US" sz="1400" dirty="0"/>
          </a:p>
        </p:txBody>
      </p:sp>
      <p:pic>
        <p:nvPicPr>
          <p:cNvPr id="7" name="Picture 6"/>
          <p:cNvPicPr>
            <a:picLocks noChangeAspect="1"/>
          </p:cNvPicPr>
          <p:nvPr/>
        </p:nvPicPr>
        <p:blipFill>
          <a:blip r:embed="rId3"/>
          <a:stretch>
            <a:fillRect/>
          </a:stretch>
        </p:blipFill>
        <p:spPr>
          <a:xfrm>
            <a:off x="6858000" y="152400"/>
            <a:ext cx="2232500" cy="3095058"/>
          </a:xfrm>
          <a:prstGeom prst="rect">
            <a:avLst/>
          </a:prstGeom>
        </p:spPr>
      </p:pic>
    </p:spTree>
    <p:extLst>
      <p:ext uri="{BB962C8B-B14F-4D97-AF65-F5344CB8AC3E}">
        <p14:creationId xmlns:p14="http://schemas.microsoft.com/office/powerpoint/2010/main" val="32602916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ChangeArrowheads="1"/>
          </p:cNvSpPr>
          <p:nvPr>
            <p:ph type="title"/>
          </p:nvPr>
        </p:nvSpPr>
        <p:spPr/>
        <p:txBody>
          <a:bodyPr/>
          <a:lstStyle/>
          <a:p>
            <a:pPr eaLnBrk="1" hangingPunct="1"/>
            <a:r>
              <a:rPr lang="en-US" dirty="0" smtClean="0"/>
              <a:t>Access Control </a:t>
            </a:r>
            <a:r>
              <a:rPr lang="en-US" u="sng" dirty="0" smtClean="0"/>
              <a:t>Models</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7146633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dirty="0" smtClean="0"/>
              <a:t>Access Control Models</a:t>
            </a:r>
          </a:p>
        </p:txBody>
      </p:sp>
      <p:sp>
        <p:nvSpPr>
          <p:cNvPr id="94211" name="Rectangle 3"/>
          <p:cNvSpPr>
            <a:spLocks noGrp="1" noChangeArrowheads="1"/>
          </p:cNvSpPr>
          <p:nvPr>
            <p:ph idx="1"/>
          </p:nvPr>
        </p:nvSpPr>
        <p:spPr/>
        <p:txBody>
          <a:bodyPr/>
          <a:lstStyle/>
          <a:p>
            <a:r>
              <a:rPr lang="en-US" smtClean="0"/>
              <a:t>A framework that dictates how subjects access objects.</a:t>
            </a:r>
          </a:p>
          <a:p>
            <a:r>
              <a:rPr lang="en-US" smtClean="0"/>
              <a:t>Uses access control technologies and security mechanisms to enforce the rules</a:t>
            </a:r>
          </a:p>
          <a:p>
            <a:r>
              <a:rPr lang="en-US" smtClean="0"/>
              <a:t>Business goals and culture of the organization will prescribe which model is used</a:t>
            </a:r>
          </a:p>
          <a:p>
            <a:r>
              <a:rPr lang="en-US" smtClean="0"/>
              <a:t>Every OS has a security kernel/reference monitor (talk about in another chapter) that enforces the access control model.</a:t>
            </a:r>
            <a:endParaRPr lang="en-US" dirty="0" smtClean="0"/>
          </a:p>
        </p:txBody>
      </p:sp>
    </p:spTree>
    <p:extLst>
      <p:ext uri="{BB962C8B-B14F-4D97-AF65-F5344CB8AC3E}">
        <p14:creationId xmlns:p14="http://schemas.microsoft.com/office/powerpoint/2010/main" val="34453492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smtClean="0"/>
              <a:t>Access Control Models</a:t>
            </a:r>
          </a:p>
        </p:txBody>
      </p:sp>
      <p:sp>
        <p:nvSpPr>
          <p:cNvPr id="95235" name="Rectangle 3"/>
          <p:cNvSpPr>
            <a:spLocks noGrp="1" noChangeArrowheads="1"/>
          </p:cNvSpPr>
          <p:nvPr>
            <p:ph idx="1"/>
          </p:nvPr>
        </p:nvSpPr>
        <p:spPr/>
        <p:txBody>
          <a:bodyPr/>
          <a:lstStyle/>
          <a:p>
            <a:r>
              <a:rPr lang="en-US" smtClean="0"/>
              <a:t>The models we are about to discuss are</a:t>
            </a:r>
          </a:p>
          <a:p>
            <a:pPr lvl="1"/>
            <a:r>
              <a:rPr lang="en-US" smtClean="0"/>
              <a:t>DAC</a:t>
            </a:r>
          </a:p>
          <a:p>
            <a:pPr lvl="1"/>
            <a:r>
              <a:rPr lang="en-US" smtClean="0"/>
              <a:t>MAC</a:t>
            </a:r>
          </a:p>
          <a:p>
            <a:pPr lvl="1"/>
            <a:r>
              <a:rPr lang="en-US" smtClean="0"/>
              <a:t>Roles based</a:t>
            </a:r>
            <a:endParaRPr lang="en-US" dirty="0" smtClean="0"/>
          </a:p>
        </p:txBody>
      </p:sp>
    </p:spTree>
    <p:extLst>
      <p:ext uri="{BB962C8B-B14F-4D97-AF65-F5344CB8AC3E}">
        <p14:creationId xmlns:p14="http://schemas.microsoft.com/office/powerpoint/2010/main" val="99871627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smtClean="0"/>
              <a:t>DAC</a:t>
            </a:r>
          </a:p>
        </p:txBody>
      </p:sp>
      <p:sp>
        <p:nvSpPr>
          <p:cNvPr id="96259" name="Rectangle 3"/>
          <p:cNvSpPr>
            <a:spLocks noGrp="1" noChangeArrowheads="1"/>
          </p:cNvSpPr>
          <p:nvPr>
            <p:ph idx="1"/>
          </p:nvPr>
        </p:nvSpPr>
        <p:spPr/>
        <p:txBody>
          <a:bodyPr/>
          <a:lstStyle/>
          <a:p>
            <a:r>
              <a:rPr lang="en-US" dirty="0" smtClean="0"/>
              <a:t>Discretionary Access Control*</a:t>
            </a:r>
          </a:p>
          <a:p>
            <a:pPr lvl="1"/>
            <a:r>
              <a:rPr lang="en-US" dirty="0" smtClean="0"/>
              <a:t>Owner or creator of resource specifies which subjects have which access to a resource. Based on the Discretion of the data owner*</a:t>
            </a:r>
          </a:p>
          <a:p>
            <a:pPr lvl="1"/>
            <a:r>
              <a:rPr lang="en-US" dirty="0" smtClean="0"/>
              <a:t>Common example is an ACL (what is an ACL?)</a:t>
            </a:r>
          </a:p>
          <a:p>
            <a:pPr lvl="1"/>
            <a:r>
              <a:rPr lang="en-US" dirty="0" smtClean="0"/>
              <a:t>Commonly implemented in commercial products (Windows, Linux, </a:t>
            </a:r>
            <a:r>
              <a:rPr lang="en-US" dirty="0" err="1" smtClean="0"/>
              <a:t>MacOS</a:t>
            </a:r>
            <a:r>
              <a:rPr lang="en-US" dirty="0" smtClean="0"/>
              <a:t>)</a:t>
            </a:r>
          </a:p>
          <a:p>
            <a:r>
              <a:rPr lang="en-US" dirty="0"/>
              <a:t>This can make a user’s ability to access information dynamic versus the more static role of mandatory access control (MAC).</a:t>
            </a:r>
          </a:p>
          <a:p>
            <a:pPr lvl="1"/>
            <a:endParaRPr lang="en-US" dirty="0" smtClean="0"/>
          </a:p>
          <a:p>
            <a:endParaRPr lang="en-US" dirty="0" smtClean="0"/>
          </a:p>
        </p:txBody>
      </p:sp>
    </p:spTree>
    <p:extLst>
      <p:ext uri="{BB962C8B-B14F-4D97-AF65-F5344CB8AC3E}">
        <p14:creationId xmlns:p14="http://schemas.microsoft.com/office/powerpoint/2010/main" val="27281038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114</a:t>
            </a:fld>
            <a:endParaRPr lang="en-US" dirty="0"/>
          </a:p>
        </p:txBody>
      </p:sp>
      <p:sp>
        <p:nvSpPr>
          <p:cNvPr id="3" name="Title 2"/>
          <p:cNvSpPr>
            <a:spLocks noGrp="1"/>
          </p:cNvSpPr>
          <p:nvPr>
            <p:ph type="title"/>
          </p:nvPr>
        </p:nvSpPr>
        <p:spPr/>
        <p:txBody>
          <a:bodyPr/>
          <a:lstStyle/>
          <a:p>
            <a:r>
              <a:rPr lang="en-US" dirty="0"/>
              <a:t>Malware and DAC</a:t>
            </a:r>
          </a:p>
        </p:txBody>
      </p:sp>
      <p:sp>
        <p:nvSpPr>
          <p:cNvPr id="4" name="Content Placeholder 3"/>
          <p:cNvSpPr>
            <a:spLocks noGrp="1"/>
          </p:cNvSpPr>
          <p:nvPr>
            <p:ph idx="1"/>
          </p:nvPr>
        </p:nvSpPr>
        <p:spPr/>
        <p:txBody>
          <a:bodyPr>
            <a:normAutofit fontScale="92500" lnSpcReduction="10000"/>
          </a:bodyPr>
          <a:lstStyle/>
          <a:p>
            <a:r>
              <a:rPr lang="en-US" dirty="0"/>
              <a:t>While DAC systems provide a lot of flexibility to the user and less administration for IT, it is also the Achilles heel of operating systems. </a:t>
            </a:r>
            <a:endParaRPr lang="en-US" dirty="0" smtClean="0"/>
          </a:p>
          <a:p>
            <a:r>
              <a:rPr lang="en-US" dirty="0" smtClean="0"/>
              <a:t>Malware </a:t>
            </a:r>
            <a:r>
              <a:rPr lang="en-US" dirty="0"/>
              <a:t>can install itself and work under the security context of the user. </a:t>
            </a:r>
            <a:endParaRPr lang="en-US" dirty="0" smtClean="0"/>
          </a:p>
          <a:p>
            <a:r>
              <a:rPr lang="en-US" dirty="0" smtClean="0"/>
              <a:t>For </a:t>
            </a:r>
            <a:r>
              <a:rPr lang="en-US" dirty="0"/>
              <a:t>example, if a user opens an attachment that is infected with a virus, the code can install itself in the background without the user being aware of this activity. </a:t>
            </a:r>
            <a:endParaRPr lang="en-US" dirty="0" smtClean="0"/>
          </a:p>
          <a:p>
            <a:r>
              <a:rPr lang="en-US" dirty="0" smtClean="0"/>
              <a:t>This </a:t>
            </a:r>
            <a:r>
              <a:rPr lang="en-US" dirty="0"/>
              <a:t>code basically inherits all the rights and permissions that the user has and can carry out all the activities the user can on the system</a:t>
            </a:r>
            <a:r>
              <a:rPr lang="en-US" dirty="0" smtClean="0"/>
              <a:t>.</a:t>
            </a:r>
            <a:endParaRPr lang="en-US" dirty="0"/>
          </a:p>
        </p:txBody>
      </p:sp>
    </p:spTree>
    <p:extLst>
      <p:ext uri="{BB962C8B-B14F-4D97-AF65-F5344CB8AC3E}">
        <p14:creationId xmlns:p14="http://schemas.microsoft.com/office/powerpoint/2010/main" val="45659140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smtClean="0"/>
              <a:t>MAC</a:t>
            </a:r>
          </a:p>
        </p:txBody>
      </p:sp>
      <p:sp>
        <p:nvSpPr>
          <p:cNvPr id="98307" name="Rectangle 3"/>
          <p:cNvSpPr>
            <a:spLocks noGrp="1" noChangeArrowheads="1"/>
          </p:cNvSpPr>
          <p:nvPr>
            <p:ph idx="1"/>
          </p:nvPr>
        </p:nvSpPr>
        <p:spPr/>
        <p:txBody>
          <a:bodyPr/>
          <a:lstStyle/>
          <a:p>
            <a:r>
              <a:rPr lang="en-US" dirty="0" smtClean="0"/>
              <a:t>Mandatory Access Control*</a:t>
            </a:r>
          </a:p>
          <a:p>
            <a:r>
              <a:rPr lang="en-US" dirty="0"/>
              <a:t>The MAC model is much more structured and strict than the DAC model and is </a:t>
            </a:r>
            <a:r>
              <a:rPr lang="en-US" b="1" dirty="0"/>
              <a:t>based on a security label system</a:t>
            </a:r>
            <a:r>
              <a:rPr lang="en-US" dirty="0"/>
              <a:t>. </a:t>
            </a:r>
            <a:r>
              <a:rPr lang="en-US" dirty="0" smtClean="0"/>
              <a:t>*</a:t>
            </a:r>
          </a:p>
          <a:p>
            <a:r>
              <a:rPr lang="en-US" dirty="0"/>
              <a:t>The clearance and classification data are stored in the security labels, which are bound to the specific </a:t>
            </a:r>
            <a:r>
              <a:rPr lang="en-US" b="1" u="sng" dirty="0"/>
              <a:t>subjects</a:t>
            </a:r>
            <a:r>
              <a:rPr lang="en-US" dirty="0"/>
              <a:t> and </a:t>
            </a:r>
            <a:r>
              <a:rPr lang="en-US" b="1" u="sng" dirty="0"/>
              <a:t>objects</a:t>
            </a:r>
            <a:r>
              <a:rPr lang="en-US" dirty="0"/>
              <a:t> . </a:t>
            </a:r>
          </a:p>
          <a:p>
            <a:r>
              <a:rPr lang="en-US" dirty="0" smtClean="0"/>
              <a:t>Users </a:t>
            </a:r>
            <a:r>
              <a:rPr lang="en-US" dirty="0"/>
              <a:t>are given a security clearance (secret, top secret, confidential, and so on), and data is classified in the same way. </a:t>
            </a:r>
            <a:endParaRPr lang="en-US" dirty="0" smtClean="0"/>
          </a:p>
        </p:txBody>
      </p:sp>
    </p:spTree>
    <p:extLst>
      <p:ext uri="{BB962C8B-B14F-4D97-AF65-F5344CB8AC3E}">
        <p14:creationId xmlns:p14="http://schemas.microsoft.com/office/powerpoint/2010/main" val="35131652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dirty="0" smtClean="0"/>
              <a:t>MAC</a:t>
            </a:r>
          </a:p>
        </p:txBody>
      </p:sp>
      <p:sp>
        <p:nvSpPr>
          <p:cNvPr id="99331" name="Rectangle 3"/>
          <p:cNvSpPr>
            <a:spLocks noGrp="1" noChangeArrowheads="1"/>
          </p:cNvSpPr>
          <p:nvPr>
            <p:ph idx="1"/>
          </p:nvPr>
        </p:nvSpPr>
        <p:spPr/>
        <p:txBody>
          <a:bodyPr/>
          <a:lstStyle/>
          <a:p>
            <a:r>
              <a:rPr lang="en-US" smtClean="0"/>
              <a:t>MAC is used where classification and confidentiality is of utmost importance… military. </a:t>
            </a:r>
          </a:p>
          <a:p>
            <a:r>
              <a:rPr lang="en-US" smtClean="0"/>
              <a:t>Generally you have to buy a specific MAC system, DAC systems don’t do MAC</a:t>
            </a:r>
          </a:p>
          <a:p>
            <a:pPr lvl="1"/>
            <a:r>
              <a:rPr lang="en-US" smtClean="0"/>
              <a:t>SELinux</a:t>
            </a:r>
          </a:p>
          <a:p>
            <a:pPr lvl="1"/>
            <a:r>
              <a:rPr lang="en-US" smtClean="0"/>
              <a:t>Trusted Solaris</a:t>
            </a:r>
            <a:endParaRPr lang="en-US" dirty="0" smtClean="0"/>
          </a:p>
        </p:txBody>
      </p:sp>
    </p:spTree>
    <p:extLst>
      <p:ext uri="{BB962C8B-B14F-4D97-AF65-F5344CB8AC3E}">
        <p14:creationId xmlns:p14="http://schemas.microsoft.com/office/powerpoint/2010/main" val="32548898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dirty="0" smtClean="0"/>
              <a:t>Role Based Access Control</a:t>
            </a:r>
          </a:p>
        </p:txBody>
      </p:sp>
      <p:pic>
        <p:nvPicPr>
          <p:cNvPr id="101379" name="Picture 4" descr="role-base-access-control"/>
          <p:cNvPicPr>
            <a:picLocks noChangeAspect="1" noChangeArrowheads="1"/>
          </p:cNvPicPr>
          <p:nvPr/>
        </p:nvPicPr>
        <p:blipFill>
          <a:blip r:embed="rId2" cstate="print"/>
          <a:srcRect/>
          <a:stretch>
            <a:fillRect/>
          </a:stretch>
        </p:blipFill>
        <p:spPr bwMode="auto">
          <a:xfrm>
            <a:off x="152400" y="1524000"/>
            <a:ext cx="8703125" cy="4873625"/>
          </a:xfrm>
          <a:prstGeom prst="rect">
            <a:avLst/>
          </a:prstGeom>
          <a:noFill/>
          <a:ln w="9525">
            <a:noFill/>
            <a:miter lim="800000"/>
            <a:headEnd/>
            <a:tailEnd/>
          </a:ln>
        </p:spPr>
      </p:pic>
    </p:spTree>
    <p:extLst>
      <p:ext uri="{BB962C8B-B14F-4D97-AF65-F5344CB8AC3E}">
        <p14:creationId xmlns:p14="http://schemas.microsoft.com/office/powerpoint/2010/main" val="421471136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dirty="0" smtClean="0"/>
              <a:t>Role Based Access Control</a:t>
            </a:r>
          </a:p>
        </p:txBody>
      </p:sp>
      <p:sp>
        <p:nvSpPr>
          <p:cNvPr id="102403" name="Rectangle 3"/>
          <p:cNvSpPr>
            <a:spLocks noGrp="1" noChangeArrowheads="1"/>
          </p:cNvSpPr>
          <p:nvPr>
            <p:ph idx="1"/>
          </p:nvPr>
        </p:nvSpPr>
        <p:spPr/>
        <p:txBody>
          <a:bodyPr>
            <a:normAutofit fontScale="92500" lnSpcReduction="10000"/>
          </a:bodyPr>
          <a:lstStyle/>
          <a:p>
            <a:r>
              <a:rPr lang="en-US" dirty="0" smtClean="0"/>
              <a:t>Also called non-discretionary.</a:t>
            </a:r>
          </a:p>
          <a:p>
            <a:r>
              <a:rPr lang="en-US" dirty="0" smtClean="0"/>
              <a:t>Uses a set of controls to determine how subjects and objects interact. </a:t>
            </a:r>
          </a:p>
          <a:p>
            <a:r>
              <a:rPr lang="en-US" b="1" u="sng" dirty="0" smtClean="0"/>
              <a:t>Don’t give rights to users directly</a:t>
            </a:r>
            <a:r>
              <a:rPr lang="en-US" dirty="0" smtClean="0"/>
              <a:t>. </a:t>
            </a:r>
          </a:p>
          <a:p>
            <a:r>
              <a:rPr lang="en-US" dirty="0" smtClean="0"/>
              <a:t>Instead create “</a:t>
            </a:r>
            <a:r>
              <a:rPr lang="en-US" b="1" i="1" dirty="0" smtClean="0"/>
              <a:t>roles</a:t>
            </a:r>
            <a:r>
              <a:rPr lang="en-US" dirty="0" smtClean="0"/>
              <a:t>” </a:t>
            </a:r>
            <a:r>
              <a:rPr lang="en-US" i="1" dirty="0" smtClean="0"/>
              <a:t>which are given rights</a:t>
            </a:r>
            <a:r>
              <a:rPr lang="en-US" dirty="0" smtClean="0"/>
              <a:t>. </a:t>
            </a:r>
          </a:p>
          <a:p>
            <a:r>
              <a:rPr lang="en-US" b="1" u="sng" dirty="0" smtClean="0"/>
              <a:t>Assign users to roles</a:t>
            </a:r>
            <a:r>
              <a:rPr lang="en-US" dirty="0" smtClean="0"/>
              <a:t> </a:t>
            </a:r>
            <a:r>
              <a:rPr lang="en-US" i="1" dirty="0" smtClean="0"/>
              <a:t>rather than providing users directly with privileges</a:t>
            </a:r>
            <a:r>
              <a:rPr lang="en-US" dirty="0" smtClean="0"/>
              <a:t>.</a:t>
            </a:r>
          </a:p>
          <a:p>
            <a:endParaRPr lang="en-US" dirty="0" smtClean="0"/>
          </a:p>
          <a:p>
            <a:r>
              <a:rPr lang="en-US" dirty="0" smtClean="0"/>
              <a:t>Advantages:</a:t>
            </a:r>
          </a:p>
          <a:p>
            <a:pPr lvl="1"/>
            <a:r>
              <a:rPr lang="en-US" dirty="0" smtClean="0"/>
              <a:t>This scales better than DAC methods</a:t>
            </a:r>
          </a:p>
          <a:p>
            <a:pPr lvl="1"/>
            <a:r>
              <a:rPr lang="en-US" dirty="0" smtClean="0"/>
              <a:t>Fights “authorization creep”*</a:t>
            </a:r>
          </a:p>
        </p:txBody>
      </p:sp>
    </p:spTree>
    <p:extLst>
      <p:ext uri="{BB962C8B-B14F-4D97-AF65-F5344CB8AC3E}">
        <p14:creationId xmlns:p14="http://schemas.microsoft.com/office/powerpoint/2010/main" val="188635435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mtClean="0"/>
              <a:t>Role based Access control</a:t>
            </a:r>
          </a:p>
        </p:txBody>
      </p:sp>
      <p:sp>
        <p:nvSpPr>
          <p:cNvPr id="103427" name="Rectangle 3"/>
          <p:cNvSpPr>
            <a:spLocks noGrp="1" noChangeArrowheads="1"/>
          </p:cNvSpPr>
          <p:nvPr>
            <p:ph idx="1"/>
          </p:nvPr>
        </p:nvSpPr>
        <p:spPr/>
        <p:txBody>
          <a:bodyPr/>
          <a:lstStyle/>
          <a:p>
            <a:r>
              <a:rPr lang="en-US" dirty="0" smtClean="0"/>
              <a:t>When to use*</a:t>
            </a:r>
          </a:p>
          <a:p>
            <a:pPr lvl="1"/>
            <a:r>
              <a:rPr lang="en-US" dirty="0" smtClean="0"/>
              <a:t>If you need centralized access*</a:t>
            </a:r>
          </a:p>
          <a:p>
            <a:pPr lvl="1"/>
            <a:r>
              <a:rPr lang="en-US" dirty="0" smtClean="0"/>
              <a:t>If you DON’T need MAC ;)</a:t>
            </a:r>
          </a:p>
          <a:p>
            <a:pPr lvl="1"/>
            <a:r>
              <a:rPr lang="en-US" dirty="0" smtClean="0"/>
              <a:t>If you have high turnover*</a:t>
            </a:r>
          </a:p>
          <a:p>
            <a:endParaRPr lang="en-US" dirty="0" smtClean="0"/>
          </a:p>
          <a:p>
            <a:endParaRPr lang="en-US" dirty="0" smtClean="0"/>
          </a:p>
        </p:txBody>
      </p:sp>
    </p:spTree>
    <p:extLst>
      <p:ext uri="{BB962C8B-B14F-4D97-AF65-F5344CB8AC3E}">
        <p14:creationId xmlns:p14="http://schemas.microsoft.com/office/powerpoint/2010/main" val="3138834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a:t>
            </a:fld>
            <a:endParaRPr lang="en-US" dirty="0"/>
          </a:p>
        </p:txBody>
      </p:sp>
      <p:pic>
        <p:nvPicPr>
          <p:cNvPr id="3" name="Picture 2"/>
          <p:cNvPicPr>
            <a:picLocks noChangeAspect="1"/>
          </p:cNvPicPr>
          <p:nvPr/>
        </p:nvPicPr>
        <p:blipFill>
          <a:blip r:embed="rId2"/>
          <a:stretch>
            <a:fillRect/>
          </a:stretch>
        </p:blipFill>
        <p:spPr>
          <a:xfrm>
            <a:off x="533050" y="72099"/>
            <a:ext cx="8077900" cy="6713802"/>
          </a:xfrm>
          <a:prstGeom prst="rect">
            <a:avLst/>
          </a:prstGeom>
        </p:spPr>
      </p:pic>
      <p:pic>
        <p:nvPicPr>
          <p:cNvPr id="4" name="Picture 3"/>
          <p:cNvPicPr>
            <a:picLocks noChangeAspect="1"/>
          </p:cNvPicPr>
          <p:nvPr/>
        </p:nvPicPr>
        <p:blipFill>
          <a:blip r:embed="rId3"/>
          <a:stretch>
            <a:fillRect/>
          </a:stretch>
        </p:blipFill>
        <p:spPr>
          <a:xfrm>
            <a:off x="498757" y="72099"/>
            <a:ext cx="8146486" cy="6713802"/>
          </a:xfrm>
          <a:prstGeom prst="rect">
            <a:avLst/>
          </a:prstGeom>
        </p:spPr>
      </p:pic>
      <p:grpSp>
        <p:nvGrpSpPr>
          <p:cNvPr id="7" name="Group 6"/>
          <p:cNvGrpSpPr/>
          <p:nvPr/>
        </p:nvGrpSpPr>
        <p:grpSpPr>
          <a:xfrm>
            <a:off x="6324600" y="4495800"/>
            <a:ext cx="2133600" cy="160034"/>
            <a:chOff x="6324600" y="4495800"/>
            <a:chExt cx="2133600" cy="160034"/>
          </a:xfrm>
        </p:grpSpPr>
        <p:sp>
          <p:nvSpPr>
            <p:cNvPr id="5" name="Rounded Rectangle 4"/>
            <p:cNvSpPr/>
            <p:nvPr/>
          </p:nvSpPr>
          <p:spPr>
            <a:xfrm>
              <a:off x="6324600" y="4495800"/>
              <a:ext cx="2133600" cy="152400"/>
            </a:xfrm>
            <a:prstGeom prst="roundRect">
              <a:avLst/>
            </a:prstGeom>
            <a:solidFill>
              <a:srgbClr val="FFFF00"/>
            </a:solidFill>
            <a:effectLst>
              <a:glow rad="2286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6347369" y="4495800"/>
              <a:ext cx="2088061" cy="160034"/>
            </a:xfrm>
            <a:prstGeom prst="rect">
              <a:avLst/>
            </a:prstGeom>
          </p:spPr>
        </p:pic>
      </p:grpSp>
      <p:sp>
        <p:nvSpPr>
          <p:cNvPr id="8" name="Rectangle 7"/>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http://www.informationisbeautiful.net/visualizations/worlds-biggest-data-breaches-hacks</a:t>
            </a:r>
            <a:r>
              <a:rPr lang="en-US" sz="1400" dirty="0" smtClean="0"/>
              <a:t>/ </a:t>
            </a:r>
            <a:endParaRPr lang="en-US" sz="1400" dirty="0"/>
          </a:p>
        </p:txBody>
      </p:sp>
    </p:spTree>
    <p:extLst>
      <p:ext uri="{BB962C8B-B14F-4D97-AF65-F5344CB8AC3E}">
        <p14:creationId xmlns:p14="http://schemas.microsoft.com/office/powerpoint/2010/main" val="348078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120</a:t>
            </a:fld>
            <a:endParaRPr lang="en-US" dirty="0"/>
          </a:p>
        </p:txBody>
      </p:sp>
      <p:sp>
        <p:nvSpPr>
          <p:cNvPr id="3" name="Title 2"/>
          <p:cNvSpPr>
            <a:spLocks noGrp="1"/>
          </p:cNvSpPr>
          <p:nvPr>
            <p:ph type="title"/>
          </p:nvPr>
        </p:nvSpPr>
        <p:spPr/>
        <p:txBody>
          <a:bodyPr/>
          <a:lstStyle/>
          <a:p>
            <a:r>
              <a:rPr lang="en-US" dirty="0" smtClean="0"/>
              <a:t>DAC vs. MAC vs. RBAC</a:t>
            </a:r>
            <a:endParaRPr lang="en-US" dirty="0"/>
          </a:p>
        </p:txBody>
      </p:sp>
      <p:sp>
        <p:nvSpPr>
          <p:cNvPr id="4" name="Content Placeholder 3"/>
          <p:cNvSpPr>
            <a:spLocks noGrp="1"/>
          </p:cNvSpPr>
          <p:nvPr>
            <p:ph idx="1"/>
          </p:nvPr>
        </p:nvSpPr>
        <p:spPr/>
        <p:txBody>
          <a:bodyPr>
            <a:normAutofit/>
          </a:bodyPr>
          <a:lstStyle/>
          <a:p>
            <a:pPr marL="0" indent="0">
              <a:buNone/>
            </a:pPr>
            <a:r>
              <a:rPr lang="en-US" dirty="0" smtClean="0"/>
              <a:t>The </a:t>
            </a:r>
            <a:r>
              <a:rPr lang="en-US" dirty="0"/>
              <a:t>main characteristics of the three different access control models are important to understand. </a:t>
            </a:r>
          </a:p>
          <a:p>
            <a:r>
              <a:rPr lang="en-US" b="1" dirty="0" smtClean="0"/>
              <a:t>DAC:</a:t>
            </a:r>
            <a:r>
              <a:rPr lang="en-US" dirty="0" smtClean="0"/>
              <a:t> </a:t>
            </a:r>
            <a:r>
              <a:rPr lang="en-US" dirty="0"/>
              <a:t>Data owners decide who has access to resources, and ACLs are used to enforce these access decisions. </a:t>
            </a:r>
          </a:p>
          <a:p>
            <a:r>
              <a:rPr lang="en-US" b="1" dirty="0" smtClean="0"/>
              <a:t>MAC:</a:t>
            </a:r>
            <a:r>
              <a:rPr lang="en-US" dirty="0" smtClean="0"/>
              <a:t> </a:t>
            </a:r>
            <a:r>
              <a:rPr lang="en-US" dirty="0"/>
              <a:t>Operating systems enforce the system’s security policy through the use of security labels. </a:t>
            </a:r>
          </a:p>
          <a:p>
            <a:r>
              <a:rPr lang="en-US" b="1" dirty="0" smtClean="0"/>
              <a:t>RBAC:</a:t>
            </a:r>
            <a:r>
              <a:rPr lang="en-US" dirty="0" smtClean="0"/>
              <a:t> </a:t>
            </a:r>
            <a:r>
              <a:rPr lang="en-US" dirty="0"/>
              <a:t>Access decisions are based on each subject’s role and/ or functional position</a:t>
            </a:r>
            <a:r>
              <a:rPr lang="en-US" dirty="0" smtClean="0"/>
              <a:t>.</a:t>
            </a:r>
            <a:endParaRPr lang="en-US" dirty="0"/>
          </a:p>
        </p:txBody>
      </p:sp>
    </p:spTree>
    <p:extLst>
      <p:ext uri="{BB962C8B-B14F-4D97-AF65-F5344CB8AC3E}">
        <p14:creationId xmlns:p14="http://schemas.microsoft.com/office/powerpoint/2010/main" val="352879706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81875" y="1397452"/>
            <a:ext cx="10001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fld id="{FB124A42-3BFC-4002-A422-5D3896DD5E41}" type="slidenum">
              <a:rPr lang="en-US" smtClean="0"/>
              <a:pPr/>
              <a:t>121</a:t>
            </a:fld>
            <a:endParaRPr lang="en-US" dirty="0"/>
          </a:p>
        </p:txBody>
      </p:sp>
      <p:sp>
        <p:nvSpPr>
          <p:cNvPr id="3" name="Title 2"/>
          <p:cNvSpPr>
            <a:spLocks noGrp="1"/>
          </p:cNvSpPr>
          <p:nvPr>
            <p:ph type="title"/>
          </p:nvPr>
        </p:nvSpPr>
        <p:spPr/>
        <p:txBody>
          <a:bodyPr/>
          <a:lstStyle/>
          <a:p>
            <a:r>
              <a:rPr lang="en-US" dirty="0" smtClean="0"/>
              <a:t>DAC vs. MAC vs. </a:t>
            </a:r>
            <a:r>
              <a:rPr lang="en-US" dirty="0" smtClean="0">
                <a:solidFill>
                  <a:srgbClr val="FF0000"/>
                </a:solidFill>
              </a:rPr>
              <a:t>R</a:t>
            </a:r>
            <a:r>
              <a:rPr lang="en-US" dirty="0" smtClean="0"/>
              <a:t>BAC</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938" y="2116590"/>
            <a:ext cx="1143000"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700838" y="2971800"/>
            <a:ext cx="1219200" cy="400110"/>
          </a:xfrm>
          <a:prstGeom prst="rect">
            <a:avLst/>
          </a:prstGeom>
          <a:noFill/>
        </p:spPr>
        <p:txBody>
          <a:bodyPr wrap="square" rtlCol="0">
            <a:spAutoFit/>
          </a:bodyPr>
          <a:lstStyle/>
          <a:p>
            <a:pPr algn="ctr"/>
            <a:r>
              <a:rPr lang="en-US" sz="2000" b="1" dirty="0" smtClean="0"/>
              <a:t>RBAC</a:t>
            </a:r>
            <a:endParaRPr lang="en-US" sz="2000" b="1" dirty="0"/>
          </a:p>
        </p:txBody>
      </p:sp>
      <p:sp>
        <p:nvSpPr>
          <p:cNvPr id="18" name="TextBox 17"/>
          <p:cNvSpPr txBox="1"/>
          <p:nvPr/>
        </p:nvSpPr>
        <p:spPr>
          <a:xfrm>
            <a:off x="6357938" y="3429000"/>
            <a:ext cx="1905000" cy="1323439"/>
          </a:xfrm>
          <a:prstGeom prst="rect">
            <a:avLst/>
          </a:prstGeom>
          <a:noFill/>
        </p:spPr>
        <p:txBody>
          <a:bodyPr wrap="square" rtlCol="0">
            <a:spAutoFit/>
          </a:bodyPr>
          <a:lstStyle/>
          <a:p>
            <a:pPr algn="ctr"/>
            <a:r>
              <a:rPr lang="en-US" sz="1600" b="1" dirty="0"/>
              <a:t>Authorizations based on group permissions. </a:t>
            </a:r>
            <a:r>
              <a:rPr lang="en-US" sz="1600" b="1" dirty="0" smtClean="0"/>
              <a:t>Users here are part </a:t>
            </a:r>
            <a:r>
              <a:rPr lang="en-US" sz="1600" b="1" dirty="0"/>
              <a:t>of a group.</a:t>
            </a:r>
          </a:p>
        </p:txBody>
      </p:sp>
      <p:grpSp>
        <p:nvGrpSpPr>
          <p:cNvPr id="4" name="Group 3"/>
          <p:cNvGrpSpPr/>
          <p:nvPr/>
        </p:nvGrpSpPr>
        <p:grpSpPr>
          <a:xfrm>
            <a:off x="1600200" y="1295400"/>
            <a:ext cx="2063518" cy="5181600"/>
            <a:chOff x="3528451" y="1295400"/>
            <a:chExt cx="2063518" cy="5181600"/>
          </a:xfrm>
        </p:grpSpPr>
        <p:pic>
          <p:nvPicPr>
            <p:cNvPr id="1029" name="Picture 5"/>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4011386" y="4895850"/>
              <a:ext cx="114300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4333034" y="5943600"/>
              <a:ext cx="66675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3528451" y="5715000"/>
              <a:ext cx="520174" cy="53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5052451" y="5715000"/>
              <a:ext cx="539518" cy="50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3629525" y="1295400"/>
              <a:ext cx="1905000" cy="2847439"/>
              <a:chOff x="1601559" y="1371600"/>
              <a:chExt cx="1905000" cy="2847439"/>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3072" y="1371600"/>
                <a:ext cx="561975" cy="1152525"/>
              </a:xfrm>
              <a:prstGeom prst="rect">
                <a:avLst/>
              </a:prstGeom>
              <a:noFill/>
              <a:ln>
                <a:noFill/>
              </a:ln>
              <a:effectLst>
                <a:glow rad="63500">
                  <a:schemeClr val="accent1">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944459" y="2512560"/>
                <a:ext cx="1219200" cy="400110"/>
              </a:xfrm>
              <a:prstGeom prst="rect">
                <a:avLst/>
              </a:prstGeom>
              <a:noFill/>
            </p:spPr>
            <p:txBody>
              <a:bodyPr wrap="square" rtlCol="0">
                <a:spAutoFit/>
              </a:bodyPr>
              <a:lstStyle/>
              <a:p>
                <a:pPr algn="ctr"/>
                <a:r>
                  <a:rPr lang="en-US" sz="2000" b="1" dirty="0" smtClean="0"/>
                  <a:t>DAC</a:t>
                </a:r>
                <a:endParaRPr lang="en-US" sz="2000" b="1" dirty="0"/>
              </a:p>
            </p:txBody>
          </p:sp>
          <p:sp>
            <p:nvSpPr>
              <p:cNvPr id="16" name="TextBox 15"/>
              <p:cNvSpPr txBox="1"/>
              <p:nvPr/>
            </p:nvSpPr>
            <p:spPr>
              <a:xfrm>
                <a:off x="1601559" y="2895600"/>
                <a:ext cx="1905000" cy="1323439"/>
              </a:xfrm>
              <a:prstGeom prst="rect">
                <a:avLst/>
              </a:prstGeom>
              <a:noFill/>
            </p:spPr>
            <p:txBody>
              <a:bodyPr wrap="square" rtlCol="0">
                <a:spAutoFit/>
              </a:bodyPr>
              <a:lstStyle/>
              <a:p>
                <a:pPr algn="ctr"/>
                <a:r>
                  <a:rPr lang="en-US" sz="1600" b="1" dirty="0"/>
                  <a:t>Authorizations based on </a:t>
                </a:r>
                <a:r>
                  <a:rPr lang="en-US" sz="1600" b="1" dirty="0" smtClean="0"/>
                  <a:t>(user </a:t>
                </a:r>
                <a:r>
                  <a:rPr lang="en-US" sz="1600" b="1" u="sng" dirty="0"/>
                  <a:t>or</a:t>
                </a:r>
                <a:r>
                  <a:rPr lang="en-US" sz="1600" b="1" dirty="0"/>
                  <a:t> </a:t>
                </a:r>
                <a:r>
                  <a:rPr lang="en-US" sz="1600" b="1" dirty="0" smtClean="0"/>
                  <a:t>group) permissions. </a:t>
                </a:r>
                <a:r>
                  <a:rPr lang="en-US" sz="1600" b="1" dirty="0"/>
                  <a:t>Zero knowledge of object sensitivity.</a:t>
                </a:r>
              </a:p>
            </p:txBody>
          </p:sp>
        </p:grpSp>
        <p:cxnSp>
          <p:nvCxnSpPr>
            <p:cNvPr id="7" name="Straight Arrow Connector 6"/>
            <p:cNvCxnSpPr>
              <a:stCxn id="16" idx="2"/>
              <a:endCxn id="1029" idx="0"/>
            </p:cNvCxnSpPr>
            <p:nvPr/>
          </p:nvCxnSpPr>
          <p:spPr>
            <a:xfrm>
              <a:off x="4582025" y="4142839"/>
              <a:ext cx="861" cy="7530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3" name="Left Brace 12"/>
          <p:cNvSpPr/>
          <p:nvPr/>
        </p:nvSpPr>
        <p:spPr>
          <a:xfrm>
            <a:off x="5944428" y="1371600"/>
            <a:ext cx="565910" cy="3380839"/>
          </a:xfrm>
          <a:prstGeom prst="leftBrace">
            <a:avLst>
              <a:gd name="adj1" fmla="val 14698"/>
              <a:gd name="adj2" fmla="val 50000"/>
            </a:avLst>
          </a:prstGeom>
          <a:ln w="28575">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 name="Group 10"/>
          <p:cNvGrpSpPr/>
          <p:nvPr/>
        </p:nvGrpSpPr>
        <p:grpSpPr>
          <a:xfrm>
            <a:off x="3226135" y="1295400"/>
            <a:ext cx="2641265" cy="4152500"/>
            <a:chOff x="863935" y="1295400"/>
            <a:chExt cx="2641265" cy="4152500"/>
          </a:xfrm>
        </p:grpSpPr>
        <p:grpSp>
          <p:nvGrpSpPr>
            <p:cNvPr id="6" name="Group 5"/>
            <p:cNvGrpSpPr/>
            <p:nvPr/>
          </p:nvGrpSpPr>
          <p:grpSpPr>
            <a:xfrm>
              <a:off x="1600200" y="1295400"/>
              <a:ext cx="1905000" cy="2601218"/>
              <a:chOff x="3630386" y="1371601"/>
              <a:chExt cx="1905000" cy="2601218"/>
            </a:xfrm>
          </p:grpSpPr>
          <p:pic>
            <p:nvPicPr>
              <p:cNvPr id="1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5504" y="1371601"/>
                <a:ext cx="561975" cy="1152525"/>
              </a:xfrm>
              <a:prstGeom prst="rect">
                <a:avLst/>
              </a:prstGeom>
              <a:noFill/>
              <a:ln>
                <a:noFill/>
              </a:ln>
              <a:effectLst>
                <a:glow rad="63500">
                  <a:schemeClr val="accent6">
                    <a:satMod val="175000"/>
                    <a:alpha val="4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973286" y="2512560"/>
                <a:ext cx="1219200" cy="400110"/>
              </a:xfrm>
              <a:prstGeom prst="rect">
                <a:avLst/>
              </a:prstGeom>
              <a:noFill/>
            </p:spPr>
            <p:txBody>
              <a:bodyPr wrap="square" rtlCol="0">
                <a:spAutoFit/>
              </a:bodyPr>
              <a:lstStyle/>
              <a:p>
                <a:pPr algn="ctr"/>
                <a:r>
                  <a:rPr lang="en-US" sz="2000" b="1" dirty="0" smtClean="0"/>
                  <a:t>MAC</a:t>
                </a:r>
                <a:endParaRPr lang="en-US" sz="2000" b="1" dirty="0"/>
              </a:p>
            </p:txBody>
          </p:sp>
          <p:sp>
            <p:nvSpPr>
              <p:cNvPr id="17" name="TextBox 16"/>
              <p:cNvSpPr txBox="1"/>
              <p:nvPr/>
            </p:nvSpPr>
            <p:spPr>
              <a:xfrm>
                <a:off x="3630386" y="2895601"/>
                <a:ext cx="1905000" cy="1077218"/>
              </a:xfrm>
              <a:prstGeom prst="rect">
                <a:avLst/>
              </a:prstGeom>
              <a:noFill/>
            </p:spPr>
            <p:txBody>
              <a:bodyPr wrap="square" rtlCol="0">
                <a:spAutoFit/>
              </a:bodyPr>
              <a:lstStyle/>
              <a:p>
                <a:pPr algn="ctr"/>
                <a:r>
                  <a:rPr lang="en-US" sz="1600" b="1" dirty="0"/>
                  <a:t>Authorizations based on </a:t>
                </a:r>
                <a:r>
                  <a:rPr lang="en-US" sz="1600" b="1" dirty="0" smtClean="0"/>
                  <a:t>(user </a:t>
                </a:r>
                <a:r>
                  <a:rPr lang="en-US" sz="1600" b="1" u="sng" dirty="0"/>
                  <a:t>or</a:t>
                </a:r>
                <a:r>
                  <a:rPr lang="en-US" sz="1600" b="1" dirty="0"/>
                  <a:t> </a:t>
                </a:r>
                <a:r>
                  <a:rPr lang="en-US" sz="1600" b="1" dirty="0" smtClean="0"/>
                  <a:t>group) </a:t>
                </a:r>
                <a:r>
                  <a:rPr lang="en-US" sz="1600" b="1" dirty="0"/>
                  <a:t>permissions </a:t>
                </a:r>
                <a:r>
                  <a:rPr lang="en-US" sz="1600" b="1" u="sng" dirty="0"/>
                  <a:t>and</a:t>
                </a:r>
                <a:r>
                  <a:rPr lang="en-US" sz="1600" b="1" dirty="0"/>
                  <a:t> object labels.</a:t>
                </a:r>
              </a:p>
            </p:txBody>
          </p:sp>
        </p:grpSp>
        <p:cxnSp>
          <p:nvCxnSpPr>
            <p:cNvPr id="9" name="Straight Arrow Connector 8"/>
            <p:cNvCxnSpPr>
              <a:stCxn id="17" idx="2"/>
              <a:endCxn id="19" idx="3"/>
            </p:cNvCxnSpPr>
            <p:nvPr/>
          </p:nvCxnSpPr>
          <p:spPr>
            <a:xfrm>
              <a:off x="2552700" y="3896618"/>
              <a:ext cx="0" cy="126553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9" name="Round Same Side Corner Rectangle 18"/>
            <p:cNvSpPr/>
            <p:nvPr/>
          </p:nvSpPr>
          <p:spPr>
            <a:xfrm>
              <a:off x="1883228" y="5162150"/>
              <a:ext cx="1338943" cy="285750"/>
            </a:xfrm>
            <a:prstGeom prst="round2SameRect">
              <a:avLst/>
            </a:prstGeom>
            <a:solidFill>
              <a:schemeClr val="bg1">
                <a:lumMod val="95000"/>
              </a:schemeClr>
            </a:solidFill>
            <a:ln>
              <a:solidFill>
                <a:schemeClr val="bg1">
                  <a:lumMod val="50000"/>
                </a:schemeClr>
              </a:solidFill>
            </a:ln>
            <a:effectLst>
              <a:glow rad="635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600" b="1" dirty="0">
                  <a:solidFill>
                    <a:schemeClr val="tx1"/>
                  </a:solidFill>
                </a:rPr>
                <a:t>Label</a:t>
              </a:r>
            </a:p>
          </p:txBody>
        </p:sp>
        <p:cxnSp>
          <p:nvCxnSpPr>
            <p:cNvPr id="28" name="Straight Arrow Connector 27"/>
            <p:cNvCxnSpPr>
              <a:stCxn id="19" idx="2"/>
              <a:endCxn id="1029" idx="3"/>
            </p:cNvCxnSpPr>
            <p:nvPr/>
          </p:nvCxnSpPr>
          <p:spPr>
            <a:xfrm flipH="1">
              <a:off x="863935" y="5305025"/>
              <a:ext cx="1019293" cy="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rot="16200000">
            <a:off x="-382838" y="2751780"/>
            <a:ext cx="310876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2000" b="1" dirty="0"/>
              <a:t>SUBJECTS</a:t>
            </a:r>
          </a:p>
        </p:txBody>
      </p:sp>
      <p:sp>
        <p:nvSpPr>
          <p:cNvPr id="33" name="TextBox 32"/>
          <p:cNvSpPr txBox="1"/>
          <p:nvPr/>
        </p:nvSpPr>
        <p:spPr>
          <a:xfrm rot="16200000">
            <a:off x="250152" y="5328786"/>
            <a:ext cx="1842783" cy="400110"/>
          </a:xfrm>
          <a:prstGeom prst="rect">
            <a:avLst/>
          </a:prstGeom>
          <a:gradFill>
            <a:gsLst>
              <a:gs pos="0">
                <a:schemeClr val="dk1">
                  <a:shade val="51000"/>
                  <a:satMod val="130000"/>
                  <a:alpha val="65000"/>
                </a:schemeClr>
              </a:gs>
              <a:gs pos="80000">
                <a:schemeClr val="dk1">
                  <a:shade val="93000"/>
                  <a:satMod val="130000"/>
                  <a:alpha val="62000"/>
                </a:schemeClr>
              </a:gs>
              <a:gs pos="100000">
                <a:schemeClr val="dk1">
                  <a:shade val="94000"/>
                  <a:satMod val="135000"/>
                  <a:alpha val="64000"/>
                </a:schemeClr>
              </a:gs>
            </a:gsLst>
          </a:gradFill>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2000" b="1" dirty="0"/>
              <a:t>OBJECTS</a:t>
            </a:r>
          </a:p>
        </p:txBody>
      </p:sp>
      <p:sp>
        <p:nvSpPr>
          <p:cNvPr id="23" name="Rounded Rectangle 22"/>
          <p:cNvSpPr/>
          <p:nvPr/>
        </p:nvSpPr>
        <p:spPr>
          <a:xfrm>
            <a:off x="2271710" y="4353817"/>
            <a:ext cx="3138490" cy="3134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Reference Monitor</a:t>
            </a:r>
          </a:p>
        </p:txBody>
      </p:sp>
    </p:spTree>
    <p:extLst>
      <p:ext uri="{BB962C8B-B14F-4D97-AF65-F5344CB8AC3E}">
        <p14:creationId xmlns:p14="http://schemas.microsoft.com/office/powerpoint/2010/main" val="228892975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122</a:t>
            </a:fld>
            <a:endParaRPr lang="en-US" dirty="0"/>
          </a:p>
        </p:txBody>
      </p:sp>
      <p:sp>
        <p:nvSpPr>
          <p:cNvPr id="3" name="Title 2"/>
          <p:cNvSpPr>
            <a:spLocks noGrp="1"/>
          </p:cNvSpPr>
          <p:nvPr>
            <p:ph type="title"/>
          </p:nvPr>
        </p:nvSpPr>
        <p:spPr/>
        <p:txBody>
          <a:bodyPr/>
          <a:lstStyle/>
          <a:p>
            <a:r>
              <a:rPr lang="en-US" dirty="0"/>
              <a:t>Attribute-Based Access Control</a:t>
            </a:r>
          </a:p>
        </p:txBody>
      </p:sp>
      <p:pic>
        <p:nvPicPr>
          <p:cNvPr id="8" name="Picture 7"/>
          <p:cNvPicPr>
            <a:picLocks noChangeAspect="1"/>
          </p:cNvPicPr>
          <p:nvPr/>
        </p:nvPicPr>
        <p:blipFill>
          <a:blip r:embed="rId3"/>
          <a:stretch>
            <a:fillRect/>
          </a:stretch>
        </p:blipFill>
        <p:spPr>
          <a:xfrm>
            <a:off x="1792647" y="1179352"/>
            <a:ext cx="5522553" cy="5326223"/>
          </a:xfrm>
          <a:prstGeom prst="rect">
            <a:avLst/>
          </a:prstGeom>
        </p:spPr>
      </p:pic>
      <p:sp>
        <p:nvSpPr>
          <p:cNvPr id="5" name="Rectangle 4"/>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a:t>http://nvlpubs.nist.gov/nistpubs/specialpublications/NIST.sp.800-162.pdf</a:t>
            </a:r>
            <a:endParaRPr lang="en-US" sz="1400" dirty="0"/>
          </a:p>
        </p:txBody>
      </p:sp>
    </p:spTree>
    <p:extLst>
      <p:ext uri="{BB962C8B-B14F-4D97-AF65-F5344CB8AC3E}">
        <p14:creationId xmlns:p14="http://schemas.microsoft.com/office/powerpoint/2010/main" val="14075859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123</a:t>
            </a:fld>
            <a:endParaRPr lang="en-US" dirty="0"/>
          </a:p>
        </p:txBody>
      </p:sp>
      <p:sp>
        <p:nvSpPr>
          <p:cNvPr id="3" name="Title 2"/>
          <p:cNvSpPr>
            <a:spLocks noGrp="1"/>
          </p:cNvSpPr>
          <p:nvPr>
            <p:ph type="title"/>
          </p:nvPr>
        </p:nvSpPr>
        <p:spPr/>
        <p:txBody>
          <a:bodyPr/>
          <a:lstStyle/>
          <a:p>
            <a:r>
              <a:rPr lang="en-US" dirty="0"/>
              <a:t>Enterprise ABAC Scenario Example </a:t>
            </a:r>
          </a:p>
        </p:txBody>
      </p:sp>
      <p:pic>
        <p:nvPicPr>
          <p:cNvPr id="4" name="Picture 3"/>
          <p:cNvPicPr>
            <a:picLocks noChangeAspect="1"/>
          </p:cNvPicPr>
          <p:nvPr/>
        </p:nvPicPr>
        <p:blipFill>
          <a:blip r:embed="rId2"/>
          <a:stretch>
            <a:fillRect/>
          </a:stretch>
        </p:blipFill>
        <p:spPr>
          <a:xfrm>
            <a:off x="76199" y="1044346"/>
            <a:ext cx="8991601" cy="5813653"/>
          </a:xfrm>
          <a:prstGeom prst="rect">
            <a:avLst/>
          </a:prstGeom>
        </p:spPr>
      </p:pic>
      <p:sp>
        <p:nvSpPr>
          <p:cNvPr id="5" name="Rectangle 4"/>
          <p:cNvSpPr/>
          <p:nvPr/>
        </p:nvSpPr>
        <p:spPr>
          <a:xfrm>
            <a:off x="0" y="0"/>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http://nvlpubs.nist.gov/nistpubs/specialpublications/NIST.sp.800-162.pdf</a:t>
            </a:r>
          </a:p>
        </p:txBody>
      </p:sp>
    </p:spTree>
    <p:extLst>
      <p:ext uri="{BB962C8B-B14F-4D97-AF65-F5344CB8AC3E}">
        <p14:creationId xmlns:p14="http://schemas.microsoft.com/office/powerpoint/2010/main" val="280720338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124</a:t>
            </a:fld>
            <a:endParaRPr lang="en-US" dirty="0"/>
          </a:p>
        </p:txBody>
      </p:sp>
      <p:sp>
        <p:nvSpPr>
          <p:cNvPr id="3" name="Title 2"/>
          <p:cNvSpPr>
            <a:spLocks noGrp="1"/>
          </p:cNvSpPr>
          <p:nvPr>
            <p:ph type="title"/>
          </p:nvPr>
        </p:nvSpPr>
        <p:spPr/>
        <p:txBody>
          <a:bodyPr/>
          <a:lstStyle/>
          <a:p>
            <a:r>
              <a:rPr lang="en-US" dirty="0" smtClean="0"/>
              <a:t>DAC vs. MAC vs. ABAC</a:t>
            </a:r>
            <a:endParaRPr lang="en-US" dirty="0"/>
          </a:p>
        </p:txBody>
      </p:sp>
      <p:sp>
        <p:nvSpPr>
          <p:cNvPr id="24" name="Rectangle 23"/>
          <p:cNvSpPr/>
          <p:nvPr/>
        </p:nvSpPr>
        <p:spPr>
          <a:xfrm>
            <a:off x="76200" y="2060161"/>
            <a:ext cx="6934200" cy="2209945"/>
          </a:xfrm>
          <a:prstGeom prst="rect">
            <a:avLst/>
          </a:prstGeom>
          <a:gradFill>
            <a:gsLst>
              <a:gs pos="0">
                <a:schemeClr val="bg1">
                  <a:lumMod val="85000"/>
                  <a:alpha val="50000"/>
                </a:schemeClr>
              </a:gs>
              <a:gs pos="80000">
                <a:schemeClr val="bg1">
                  <a:lumMod val="85000"/>
                  <a:alpha val="50000"/>
                </a:schemeClr>
              </a:gs>
              <a:gs pos="100000">
                <a:schemeClr val="bg1">
                  <a:lumMod val="85000"/>
                  <a:alpha val="50000"/>
                </a:schemeClr>
              </a:gs>
            </a:gsLs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400"/>
          </a:p>
        </p:txBody>
      </p:sp>
      <p:grpSp>
        <p:nvGrpSpPr>
          <p:cNvPr id="1035" name="Group 1034"/>
          <p:cNvGrpSpPr/>
          <p:nvPr/>
        </p:nvGrpSpPr>
        <p:grpSpPr>
          <a:xfrm>
            <a:off x="2007448" y="1226914"/>
            <a:ext cx="1549130" cy="3785175"/>
            <a:chOff x="2007448" y="1625025"/>
            <a:chExt cx="1549130" cy="3785175"/>
          </a:xfrm>
        </p:grpSpPr>
        <p:sp>
          <p:nvSpPr>
            <p:cNvPr id="55" name="Down Arrow 54"/>
            <p:cNvSpPr/>
            <p:nvPr/>
          </p:nvSpPr>
          <p:spPr>
            <a:xfrm>
              <a:off x="2007448" y="2454205"/>
              <a:ext cx="1549130" cy="2955995"/>
            </a:xfrm>
            <a:prstGeom prst="downArrow">
              <a:avLst>
                <a:gd name="adj1" fmla="val 50000"/>
                <a:gd name="adj2" fmla="val 41209"/>
              </a:avLst>
            </a:prstGeom>
            <a:gradFill>
              <a:gsLst>
                <a:gs pos="0">
                  <a:schemeClr val="bg1">
                    <a:lumMod val="85000"/>
                    <a:alpha val="50000"/>
                  </a:schemeClr>
                </a:gs>
                <a:gs pos="80000">
                  <a:schemeClr val="bg1">
                    <a:lumMod val="85000"/>
                    <a:alpha val="50000"/>
                  </a:schemeClr>
                </a:gs>
                <a:gs pos="100000">
                  <a:schemeClr val="bg1">
                    <a:lumMod val="85000"/>
                    <a:alpha val="50000"/>
                  </a:schemeClr>
                </a:gs>
              </a:gsLs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400"/>
            </a:p>
          </p:txBody>
        </p:sp>
        <p:grpSp>
          <p:nvGrpSpPr>
            <p:cNvPr id="54" name="Group 53"/>
            <p:cNvGrpSpPr/>
            <p:nvPr/>
          </p:nvGrpSpPr>
          <p:grpSpPr>
            <a:xfrm>
              <a:off x="2057400" y="1625025"/>
              <a:ext cx="1416558" cy="1213204"/>
              <a:chOff x="2057400" y="1625025"/>
              <a:chExt cx="1416558" cy="1213204"/>
            </a:xfrm>
          </p:grpSpPr>
          <p:sp>
            <p:nvSpPr>
              <p:cNvPr id="5" name="TextBox 4"/>
              <p:cNvSpPr txBox="1"/>
              <p:nvPr/>
            </p:nvSpPr>
            <p:spPr>
              <a:xfrm>
                <a:off x="2059380" y="1625025"/>
                <a:ext cx="1414577" cy="369332"/>
              </a:xfrm>
              <a:prstGeom prst="rect">
                <a:avLst/>
              </a:prstGeom>
              <a:noFill/>
            </p:spPr>
            <p:txBody>
              <a:bodyPr wrap="square" rtlCol="0">
                <a:spAutoFit/>
              </a:bodyPr>
              <a:lstStyle/>
              <a:p>
                <a:pPr algn="ctr"/>
                <a:r>
                  <a:rPr lang="en-US" b="1" dirty="0" smtClean="0"/>
                  <a:t>DAC</a:t>
                </a:r>
                <a:endParaRPr lang="en-US" b="1" dirty="0"/>
              </a:p>
            </p:txBody>
          </p:sp>
          <p:sp>
            <p:nvSpPr>
              <p:cNvPr id="37" name="TextBox 36"/>
              <p:cNvSpPr txBox="1"/>
              <p:nvPr/>
            </p:nvSpPr>
            <p:spPr>
              <a:xfrm>
                <a:off x="2059381" y="2530452"/>
                <a:ext cx="1414577" cy="30777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59" name="TextBox 58"/>
              <p:cNvSpPr txBox="1"/>
              <p:nvPr/>
            </p:nvSpPr>
            <p:spPr>
              <a:xfrm>
                <a:off x="2057400" y="1853625"/>
                <a:ext cx="1414577" cy="584775"/>
              </a:xfrm>
              <a:prstGeom prst="rect">
                <a:avLst/>
              </a:prstGeom>
              <a:noFill/>
            </p:spPr>
            <p:txBody>
              <a:bodyPr wrap="square" rtlCol="0">
                <a:spAutoFit/>
              </a:bodyPr>
              <a:lstStyle/>
              <a:p>
                <a:pPr algn="ctr"/>
                <a:r>
                  <a:rPr lang="en-US" sz="1600" dirty="0"/>
                  <a:t>Discretionary Access Control</a:t>
                </a:r>
              </a:p>
            </p:txBody>
          </p:sp>
        </p:grpSp>
      </p:grpSp>
      <p:grpSp>
        <p:nvGrpSpPr>
          <p:cNvPr id="1036" name="Group 1035"/>
          <p:cNvGrpSpPr/>
          <p:nvPr/>
        </p:nvGrpSpPr>
        <p:grpSpPr>
          <a:xfrm>
            <a:off x="3734359" y="1226914"/>
            <a:ext cx="1549130" cy="3785175"/>
            <a:chOff x="3734359" y="1625025"/>
            <a:chExt cx="1549130" cy="3785175"/>
          </a:xfrm>
        </p:grpSpPr>
        <p:sp>
          <p:nvSpPr>
            <p:cNvPr id="56" name="Down Arrow 55"/>
            <p:cNvSpPr/>
            <p:nvPr/>
          </p:nvSpPr>
          <p:spPr>
            <a:xfrm>
              <a:off x="3734359" y="2454205"/>
              <a:ext cx="1549130" cy="2955995"/>
            </a:xfrm>
            <a:prstGeom prst="downArrow">
              <a:avLst>
                <a:gd name="adj1" fmla="val 50000"/>
                <a:gd name="adj2" fmla="val 41837"/>
              </a:avLst>
            </a:prstGeom>
            <a:gradFill>
              <a:gsLst>
                <a:gs pos="0">
                  <a:schemeClr val="bg1">
                    <a:lumMod val="85000"/>
                    <a:alpha val="50000"/>
                  </a:schemeClr>
                </a:gs>
                <a:gs pos="80000">
                  <a:schemeClr val="bg1">
                    <a:lumMod val="85000"/>
                    <a:alpha val="50000"/>
                  </a:schemeClr>
                </a:gs>
                <a:gs pos="100000">
                  <a:schemeClr val="bg1">
                    <a:lumMod val="85000"/>
                    <a:alpha val="50000"/>
                  </a:schemeClr>
                </a:gs>
              </a:gsLs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400"/>
            </a:p>
          </p:txBody>
        </p:sp>
        <p:grpSp>
          <p:nvGrpSpPr>
            <p:cNvPr id="30" name="Group 29"/>
            <p:cNvGrpSpPr/>
            <p:nvPr/>
          </p:nvGrpSpPr>
          <p:grpSpPr>
            <a:xfrm>
              <a:off x="3790951" y="1625025"/>
              <a:ext cx="1416557" cy="1928670"/>
              <a:chOff x="3790951" y="1625025"/>
              <a:chExt cx="1416557" cy="1928670"/>
            </a:xfrm>
          </p:grpSpPr>
          <p:sp>
            <p:nvSpPr>
              <p:cNvPr id="14" name="TextBox 13"/>
              <p:cNvSpPr txBox="1"/>
              <p:nvPr/>
            </p:nvSpPr>
            <p:spPr>
              <a:xfrm>
                <a:off x="3792931" y="1625025"/>
                <a:ext cx="1414577" cy="369332"/>
              </a:xfrm>
              <a:prstGeom prst="rect">
                <a:avLst/>
              </a:prstGeom>
              <a:noFill/>
            </p:spPr>
            <p:txBody>
              <a:bodyPr wrap="square" rtlCol="0">
                <a:spAutoFit/>
              </a:bodyPr>
              <a:lstStyle/>
              <a:p>
                <a:pPr algn="ctr"/>
                <a:r>
                  <a:rPr lang="en-US" b="1" dirty="0" smtClean="0"/>
                  <a:t>MAC</a:t>
                </a:r>
                <a:endParaRPr lang="en-US" b="1" dirty="0"/>
              </a:p>
            </p:txBody>
          </p:sp>
          <p:sp>
            <p:nvSpPr>
              <p:cNvPr id="40" name="TextBox 39"/>
              <p:cNvSpPr txBox="1"/>
              <p:nvPr/>
            </p:nvSpPr>
            <p:spPr>
              <a:xfrm>
                <a:off x="3792931" y="2528775"/>
                <a:ext cx="1414577" cy="30777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41" name="TextBox 40"/>
              <p:cNvSpPr txBox="1"/>
              <p:nvPr/>
            </p:nvSpPr>
            <p:spPr>
              <a:xfrm>
                <a:off x="3792931" y="3245918"/>
                <a:ext cx="1414577"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60" name="TextBox 59"/>
              <p:cNvSpPr txBox="1"/>
              <p:nvPr/>
            </p:nvSpPr>
            <p:spPr>
              <a:xfrm>
                <a:off x="3790951" y="1853625"/>
                <a:ext cx="1414577" cy="584775"/>
              </a:xfrm>
              <a:prstGeom prst="rect">
                <a:avLst/>
              </a:prstGeom>
              <a:noFill/>
            </p:spPr>
            <p:txBody>
              <a:bodyPr wrap="square" rtlCol="0">
                <a:spAutoFit/>
              </a:bodyPr>
              <a:lstStyle/>
              <a:p>
                <a:pPr algn="ctr"/>
                <a:r>
                  <a:rPr lang="en-US" sz="1600" dirty="0"/>
                  <a:t>Mandatory Access Control</a:t>
                </a:r>
              </a:p>
            </p:txBody>
          </p:sp>
        </p:grpSp>
      </p:grpSp>
      <p:grpSp>
        <p:nvGrpSpPr>
          <p:cNvPr id="1037" name="Group 1036"/>
          <p:cNvGrpSpPr/>
          <p:nvPr/>
        </p:nvGrpSpPr>
        <p:grpSpPr>
          <a:xfrm>
            <a:off x="5461270" y="1219200"/>
            <a:ext cx="1549130" cy="3792889"/>
            <a:chOff x="5461270" y="1617311"/>
            <a:chExt cx="1549130" cy="3792889"/>
          </a:xfrm>
        </p:grpSpPr>
        <p:sp>
          <p:nvSpPr>
            <p:cNvPr id="57" name="Down Arrow 56"/>
            <p:cNvSpPr/>
            <p:nvPr/>
          </p:nvSpPr>
          <p:spPr>
            <a:xfrm>
              <a:off x="5461270" y="2454205"/>
              <a:ext cx="1549130" cy="2955995"/>
            </a:xfrm>
            <a:prstGeom prst="downArrow">
              <a:avLst>
                <a:gd name="adj1" fmla="val 50000"/>
                <a:gd name="adj2" fmla="val 41837"/>
              </a:avLst>
            </a:prstGeom>
            <a:gradFill>
              <a:gsLst>
                <a:gs pos="0">
                  <a:schemeClr val="bg1">
                    <a:lumMod val="85000"/>
                    <a:alpha val="50000"/>
                  </a:schemeClr>
                </a:gs>
                <a:gs pos="80000">
                  <a:schemeClr val="bg1">
                    <a:lumMod val="85000"/>
                    <a:alpha val="50000"/>
                  </a:schemeClr>
                </a:gs>
                <a:gs pos="100000">
                  <a:schemeClr val="bg1">
                    <a:lumMod val="85000"/>
                    <a:alpha val="50000"/>
                  </a:schemeClr>
                </a:gs>
              </a:gsLs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400"/>
            </a:p>
          </p:txBody>
        </p:sp>
        <p:grpSp>
          <p:nvGrpSpPr>
            <p:cNvPr id="31" name="Group 30"/>
            <p:cNvGrpSpPr/>
            <p:nvPr/>
          </p:nvGrpSpPr>
          <p:grpSpPr>
            <a:xfrm>
              <a:off x="5475070" y="1617311"/>
              <a:ext cx="1485899" cy="2671431"/>
              <a:chOff x="5475070" y="1617311"/>
              <a:chExt cx="1485899" cy="2671431"/>
            </a:xfrm>
          </p:grpSpPr>
          <p:sp>
            <p:nvSpPr>
              <p:cNvPr id="35" name="TextBox 34"/>
              <p:cNvSpPr txBox="1"/>
              <p:nvPr/>
            </p:nvSpPr>
            <p:spPr>
              <a:xfrm>
                <a:off x="5526481" y="1617311"/>
                <a:ext cx="1414577" cy="369332"/>
              </a:xfrm>
              <a:prstGeom prst="rect">
                <a:avLst/>
              </a:prstGeom>
              <a:noFill/>
            </p:spPr>
            <p:txBody>
              <a:bodyPr wrap="square" rtlCol="0">
                <a:spAutoFit/>
              </a:bodyPr>
              <a:lstStyle/>
              <a:p>
                <a:pPr algn="ctr"/>
                <a:r>
                  <a:rPr lang="en-US" b="1" dirty="0" smtClean="0"/>
                  <a:t>ABAC</a:t>
                </a:r>
                <a:endParaRPr lang="en-US" b="1" dirty="0"/>
              </a:p>
            </p:txBody>
          </p:sp>
          <p:sp>
            <p:nvSpPr>
              <p:cNvPr id="43" name="TextBox 42"/>
              <p:cNvSpPr txBox="1"/>
              <p:nvPr/>
            </p:nvSpPr>
            <p:spPr>
              <a:xfrm>
                <a:off x="5520187" y="2533919"/>
                <a:ext cx="1414577" cy="30777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44" name="TextBox 43"/>
              <p:cNvSpPr txBox="1"/>
              <p:nvPr/>
            </p:nvSpPr>
            <p:spPr>
              <a:xfrm>
                <a:off x="5520187" y="3251062"/>
                <a:ext cx="1414577"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45" name="TextBox 44"/>
              <p:cNvSpPr txBox="1"/>
              <p:nvPr/>
            </p:nvSpPr>
            <p:spPr>
              <a:xfrm>
                <a:off x="5512810" y="3980965"/>
                <a:ext cx="1414577" cy="307777"/>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61" name="TextBox 60"/>
              <p:cNvSpPr txBox="1"/>
              <p:nvPr/>
            </p:nvSpPr>
            <p:spPr>
              <a:xfrm>
                <a:off x="5475070" y="1853625"/>
                <a:ext cx="1485899" cy="584775"/>
              </a:xfrm>
              <a:prstGeom prst="rect">
                <a:avLst/>
              </a:prstGeom>
              <a:noFill/>
            </p:spPr>
            <p:txBody>
              <a:bodyPr wrap="square" rtlCol="0">
                <a:spAutoFit/>
              </a:bodyPr>
              <a:lstStyle/>
              <a:p>
                <a:pPr algn="ctr"/>
                <a:r>
                  <a:rPr lang="en-US" sz="1600" dirty="0"/>
                  <a:t>Attribute-Based Access Control</a:t>
                </a:r>
              </a:p>
            </p:txBody>
          </p:sp>
        </p:grpSp>
      </p:grpSp>
      <p:grpSp>
        <p:nvGrpSpPr>
          <p:cNvPr id="1024" name="Group 1023"/>
          <p:cNvGrpSpPr/>
          <p:nvPr/>
        </p:nvGrpSpPr>
        <p:grpSpPr>
          <a:xfrm>
            <a:off x="2045710" y="4611633"/>
            <a:ext cx="4889789" cy="640080"/>
            <a:chOff x="2045710" y="5009744"/>
            <a:chExt cx="4889789" cy="640080"/>
          </a:xfrm>
        </p:grpSpPr>
        <p:sp>
          <p:nvSpPr>
            <p:cNvPr id="23" name="Rectangle 22"/>
            <p:cNvSpPr/>
            <p:nvPr/>
          </p:nvSpPr>
          <p:spPr>
            <a:xfrm>
              <a:off x="2054564" y="5330489"/>
              <a:ext cx="4872823" cy="30301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POLICY, RULES, AND RELATIONSHIPS</a:t>
              </a:r>
              <a:endParaRPr lang="en-US" sz="1400" dirty="0"/>
            </a:p>
          </p:txBody>
        </p:sp>
        <p:sp>
          <p:nvSpPr>
            <p:cNvPr id="49" name="Rectangle 48"/>
            <p:cNvSpPr/>
            <p:nvPr/>
          </p:nvSpPr>
          <p:spPr>
            <a:xfrm>
              <a:off x="2045710" y="5029200"/>
              <a:ext cx="4882374" cy="3030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cap="all" dirty="0"/>
                <a:t>Reference Monitor</a:t>
              </a:r>
            </a:p>
          </p:txBody>
        </p:sp>
        <p:sp>
          <p:nvSpPr>
            <p:cNvPr id="29" name="Flowchart: Decision 28"/>
            <p:cNvSpPr>
              <a:spLocks noChangeAspect="1"/>
            </p:cNvSpPr>
            <p:nvPr/>
          </p:nvSpPr>
          <p:spPr>
            <a:xfrm>
              <a:off x="6295419" y="5009744"/>
              <a:ext cx="640080" cy="640080"/>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Arial Black" panose="020B0A04020102020204" pitchFamily="34" charset="0"/>
                </a:rPr>
                <a:t>?</a:t>
              </a:r>
              <a:endParaRPr lang="en-US" dirty="0">
                <a:latin typeface="Arial Black" panose="020B0A04020102020204" pitchFamily="34" charset="0"/>
              </a:endParaRPr>
            </a:p>
          </p:txBody>
        </p:sp>
      </p:grpSp>
      <p:sp>
        <p:nvSpPr>
          <p:cNvPr id="33" name="TextBox 32"/>
          <p:cNvSpPr txBox="1"/>
          <p:nvPr/>
        </p:nvSpPr>
        <p:spPr>
          <a:xfrm>
            <a:off x="165459" y="2842545"/>
            <a:ext cx="1664208" cy="610799"/>
          </a:xfrm>
          <a:prstGeom prst="rect">
            <a:avLst/>
          </a:prstGeom>
        </p:spPr>
        <p:style>
          <a:lnRef idx="1">
            <a:schemeClr val="dk1"/>
          </a:lnRef>
          <a:fillRef idx="3">
            <a:schemeClr val="dk1"/>
          </a:fillRef>
          <a:effectRef idx="2">
            <a:schemeClr val="dk1"/>
          </a:effectRef>
          <a:fontRef idx="minor">
            <a:schemeClr val="lt1"/>
          </a:fontRef>
        </p:style>
        <p:txBody>
          <a:bodyPr wrap="square" rtlCol="0" anchor="ctr">
            <a:noAutofit/>
          </a:bodyPr>
          <a:lstStyle/>
          <a:p>
            <a:pPr algn="ctr"/>
            <a:r>
              <a:rPr lang="en-US" sz="1400" b="1" dirty="0"/>
              <a:t>OBJECTS</a:t>
            </a:r>
          </a:p>
        </p:txBody>
      </p:sp>
      <p:sp>
        <p:nvSpPr>
          <p:cNvPr id="51" name="Rectangle 50"/>
          <p:cNvSpPr/>
          <p:nvPr/>
        </p:nvSpPr>
        <p:spPr>
          <a:xfrm>
            <a:off x="2068235" y="3154240"/>
            <a:ext cx="4872823" cy="3030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RESOURCE OR ENTITY TO BE PROTECTED FROM ACCESS</a:t>
            </a:r>
            <a:endParaRPr lang="en-US" sz="1400" dirty="0"/>
          </a:p>
        </p:txBody>
      </p:sp>
      <p:sp>
        <p:nvSpPr>
          <p:cNvPr id="36" name="TextBox 35"/>
          <p:cNvSpPr txBox="1"/>
          <p:nvPr/>
        </p:nvSpPr>
        <p:spPr>
          <a:xfrm>
            <a:off x="177294" y="3579387"/>
            <a:ext cx="1664208" cy="610799"/>
          </a:xfrm>
          <a:prstGeom prst="rect">
            <a:avLst/>
          </a:prstGeom>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sz="1400" b="1" dirty="0" smtClean="0"/>
              <a:t>EVIRONMENT</a:t>
            </a:r>
            <a:endParaRPr lang="en-US" sz="1400" b="1" dirty="0"/>
          </a:p>
        </p:txBody>
      </p:sp>
      <p:sp>
        <p:nvSpPr>
          <p:cNvPr id="52" name="Rectangle 51"/>
          <p:cNvSpPr/>
          <p:nvPr/>
        </p:nvSpPr>
        <p:spPr>
          <a:xfrm>
            <a:off x="2060857" y="3887175"/>
            <a:ext cx="4872823" cy="3030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DYNAMIC FACTORS, INDEPENDENT OF SUBJECT AND OBJECT</a:t>
            </a:r>
            <a:endParaRPr lang="en-US" sz="1400" dirty="0"/>
          </a:p>
        </p:txBody>
      </p:sp>
      <p:sp>
        <p:nvSpPr>
          <p:cNvPr id="32" name="TextBox 31"/>
          <p:cNvSpPr txBox="1"/>
          <p:nvPr/>
        </p:nvSpPr>
        <p:spPr>
          <a:xfrm>
            <a:off x="177294" y="2123907"/>
            <a:ext cx="1664208" cy="61079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1400" b="1" dirty="0"/>
              <a:t>SUBJECTS</a:t>
            </a:r>
          </a:p>
        </p:txBody>
      </p:sp>
      <p:sp>
        <p:nvSpPr>
          <p:cNvPr id="53" name="Rectangle 52"/>
          <p:cNvSpPr/>
          <p:nvPr/>
        </p:nvSpPr>
        <p:spPr>
          <a:xfrm>
            <a:off x="2057906" y="2431695"/>
            <a:ext cx="4872823" cy="3030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REQUESTING HUMAN, USER, OR NON-PERSON-ENTITY (NPE)</a:t>
            </a:r>
            <a:endParaRPr lang="en-US" sz="1400" dirty="0"/>
          </a:p>
        </p:txBody>
      </p:sp>
      <p:pic>
        <p:nvPicPr>
          <p:cNvPr id="46" name="Picture 4"/>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516" y="4678967"/>
            <a:ext cx="497010" cy="572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2"/>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3532" y="4678968"/>
            <a:ext cx="755268" cy="572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p:cNvPicPr>
          <p:nvPr/>
        </p:nvPicPr>
        <p:blipFill>
          <a:blip r:embed="rId5">
            <a:duotone>
              <a:schemeClr val="accent4">
                <a:shade val="45000"/>
                <a:satMod val="135000"/>
              </a:schemeClr>
              <a:prstClr val="white"/>
            </a:duotone>
          </a:blip>
          <a:stretch>
            <a:fillRect/>
          </a:stretch>
        </p:blipFill>
        <p:spPr>
          <a:xfrm>
            <a:off x="3405367" y="5307044"/>
            <a:ext cx="1129501" cy="520058"/>
          </a:xfrm>
          <a:prstGeom prst="rect">
            <a:avLst/>
          </a:prstGeom>
          <a:noFill/>
          <a:ln>
            <a:noFill/>
          </a:ln>
        </p:spPr>
      </p:pic>
      <p:pic>
        <p:nvPicPr>
          <p:cNvPr id="50" name="Picture 49"/>
          <p:cNvPicPr>
            <a:picLocks noChangeAspect="1"/>
          </p:cNvPicPr>
          <p:nvPr/>
        </p:nvPicPr>
        <p:blipFill>
          <a:blip r:embed="rId6">
            <a:duotone>
              <a:schemeClr val="accent4">
                <a:shade val="45000"/>
                <a:satMod val="135000"/>
              </a:schemeClr>
              <a:prstClr val="white"/>
            </a:duotone>
          </a:blip>
          <a:stretch>
            <a:fillRect/>
          </a:stretch>
        </p:blipFill>
        <p:spPr>
          <a:xfrm>
            <a:off x="4565672" y="5297960"/>
            <a:ext cx="539728" cy="548576"/>
          </a:xfrm>
          <a:prstGeom prst="rect">
            <a:avLst/>
          </a:prstGeom>
          <a:noFill/>
          <a:ln>
            <a:noFill/>
          </a:ln>
        </p:spPr>
      </p:pic>
      <p:pic>
        <p:nvPicPr>
          <p:cNvPr id="64" name="Picture 6"/>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7464058" y="5709073"/>
            <a:ext cx="66675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7"/>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7479796" y="4672124"/>
            <a:ext cx="520174" cy="53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8"/>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7479796" y="5205523"/>
            <a:ext cx="539518" cy="50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a:stCxn id="29" idx="3"/>
          </p:cNvCxnSpPr>
          <p:nvPr/>
        </p:nvCxnSpPr>
        <p:spPr>
          <a:xfrm>
            <a:off x="6935499" y="4931673"/>
            <a:ext cx="37970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p:cNvCxnSpPr>
            <a:stCxn id="29" idx="2"/>
          </p:cNvCxnSpPr>
          <p:nvPr/>
        </p:nvCxnSpPr>
        <p:spPr>
          <a:xfrm>
            <a:off x="6615459" y="5251713"/>
            <a:ext cx="9179" cy="3716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Flowchart: Terminator 9"/>
          <p:cNvSpPr/>
          <p:nvPr/>
        </p:nvSpPr>
        <p:spPr>
          <a:xfrm>
            <a:off x="6295419" y="5627388"/>
            <a:ext cx="685800" cy="219147"/>
          </a:xfrm>
          <a:prstGeom prst="flowChartTermina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END</a:t>
            </a:r>
            <a:endParaRPr lang="en-US" sz="1400" dirty="0"/>
          </a:p>
        </p:txBody>
      </p:sp>
      <p:sp>
        <p:nvSpPr>
          <p:cNvPr id="11" name="Rectangle 10"/>
          <p:cNvSpPr/>
          <p:nvPr/>
        </p:nvSpPr>
        <p:spPr>
          <a:xfrm>
            <a:off x="6914444" y="4578581"/>
            <a:ext cx="364203" cy="369332"/>
          </a:xfrm>
          <a:prstGeom prst="rect">
            <a:avLst/>
          </a:prstGeom>
        </p:spPr>
        <p:txBody>
          <a:bodyPr wrap="none">
            <a:spAutoFit/>
          </a:bodyPr>
          <a:lstStyle/>
          <a:p>
            <a:pPr algn="ctr"/>
            <a:r>
              <a:rPr lang="en-US" dirty="0" smtClean="0">
                <a:latin typeface="Arial Black" panose="020B0A04020102020204" pitchFamily="34" charset="0"/>
              </a:rPr>
              <a:t>Y</a:t>
            </a:r>
            <a:endParaRPr lang="en-US" dirty="0">
              <a:latin typeface="Arial Black" panose="020B0A04020102020204" pitchFamily="34" charset="0"/>
            </a:endParaRPr>
          </a:p>
        </p:txBody>
      </p:sp>
      <p:sp>
        <p:nvSpPr>
          <p:cNvPr id="68" name="Rectangle 67"/>
          <p:cNvSpPr/>
          <p:nvPr/>
        </p:nvSpPr>
        <p:spPr>
          <a:xfrm>
            <a:off x="6608332" y="5232963"/>
            <a:ext cx="377027" cy="369332"/>
          </a:xfrm>
          <a:prstGeom prst="rect">
            <a:avLst/>
          </a:prstGeom>
        </p:spPr>
        <p:txBody>
          <a:bodyPr wrap="none">
            <a:spAutoFit/>
          </a:bodyPr>
          <a:lstStyle/>
          <a:p>
            <a:pPr algn="ctr"/>
            <a:r>
              <a:rPr lang="en-US" dirty="0" smtClean="0">
                <a:latin typeface="Arial Black" panose="020B0A04020102020204" pitchFamily="34" charset="0"/>
              </a:rPr>
              <a:t>N</a:t>
            </a:r>
            <a:endParaRPr lang="en-US" dirty="0">
              <a:latin typeface="Arial Black" panose="020B0A04020102020204" pitchFamily="34" charset="0"/>
            </a:endParaRPr>
          </a:p>
        </p:txBody>
      </p:sp>
      <p:sp>
        <p:nvSpPr>
          <p:cNvPr id="12" name="Rectangle 11"/>
          <p:cNvSpPr/>
          <p:nvPr/>
        </p:nvSpPr>
        <p:spPr>
          <a:xfrm>
            <a:off x="668768" y="5265073"/>
            <a:ext cx="686406" cy="369332"/>
          </a:xfrm>
          <a:prstGeom prst="rect">
            <a:avLst/>
          </a:prstGeom>
        </p:spPr>
        <p:txBody>
          <a:bodyPr wrap="none">
            <a:spAutoFit/>
          </a:bodyPr>
          <a:lstStyle/>
          <a:p>
            <a:r>
              <a:rPr lang="en-US" dirty="0" smtClean="0"/>
              <a:t>WHO</a:t>
            </a:r>
            <a:endParaRPr lang="en-US" dirty="0"/>
          </a:p>
        </p:txBody>
      </p:sp>
      <p:sp>
        <p:nvSpPr>
          <p:cNvPr id="69" name="Rectangle 68"/>
          <p:cNvSpPr/>
          <p:nvPr/>
        </p:nvSpPr>
        <p:spPr>
          <a:xfrm>
            <a:off x="8205584" y="5284784"/>
            <a:ext cx="761362" cy="369332"/>
          </a:xfrm>
          <a:prstGeom prst="rect">
            <a:avLst/>
          </a:prstGeom>
        </p:spPr>
        <p:txBody>
          <a:bodyPr wrap="none">
            <a:spAutoFit/>
          </a:bodyPr>
          <a:lstStyle/>
          <a:p>
            <a:r>
              <a:rPr lang="en-US" dirty="0" smtClean="0"/>
              <a:t>WHAT</a:t>
            </a:r>
            <a:endParaRPr lang="en-US" dirty="0"/>
          </a:p>
        </p:txBody>
      </p:sp>
      <p:sp>
        <p:nvSpPr>
          <p:cNvPr id="70" name="Rectangle 69"/>
          <p:cNvSpPr/>
          <p:nvPr/>
        </p:nvSpPr>
        <p:spPr>
          <a:xfrm>
            <a:off x="2853208" y="5867400"/>
            <a:ext cx="3039037" cy="646331"/>
          </a:xfrm>
          <a:prstGeom prst="rect">
            <a:avLst/>
          </a:prstGeom>
        </p:spPr>
        <p:txBody>
          <a:bodyPr wrap="none">
            <a:spAutoFit/>
          </a:bodyPr>
          <a:lstStyle/>
          <a:p>
            <a:r>
              <a:rPr lang="en-US" dirty="0" smtClean="0"/>
              <a:t>WHO, WHAT, WHEN, </a:t>
            </a:r>
            <a:r>
              <a:rPr lang="en-US" dirty="0"/>
              <a:t>WHERE, </a:t>
            </a:r>
            <a:r>
              <a:rPr lang="en-US" dirty="0" smtClean="0"/>
              <a:t/>
            </a:r>
            <a:br>
              <a:rPr lang="en-US" dirty="0" smtClean="0"/>
            </a:br>
            <a:r>
              <a:rPr lang="en-US" dirty="0" smtClean="0"/>
              <a:t>WHY, HOW, TO WHAT EXTENT</a:t>
            </a:r>
            <a:endParaRPr lang="en-US" dirty="0"/>
          </a:p>
        </p:txBody>
      </p:sp>
    </p:spTree>
    <p:extLst>
      <p:ext uri="{BB962C8B-B14F-4D97-AF65-F5344CB8AC3E}">
        <p14:creationId xmlns:p14="http://schemas.microsoft.com/office/powerpoint/2010/main" val="95768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wipe(up)">
                                      <p:cBhvr>
                                        <p:cTn id="15" dur="500"/>
                                        <p:tgtEl>
                                          <p:spTgt spid="10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36"/>
                                        </p:tgtEl>
                                        <p:attrNameLst>
                                          <p:attrName>style.visibility</p:attrName>
                                        </p:attrNameLst>
                                      </p:cBhvr>
                                      <p:to>
                                        <p:strVal val="visible"/>
                                      </p:to>
                                    </p:set>
                                    <p:animEffect transition="in" filter="wipe(up)">
                                      <p:cBhvr>
                                        <p:cTn id="20" dur="500"/>
                                        <p:tgtEl>
                                          <p:spTgt spid="103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37"/>
                                        </p:tgtEl>
                                        <p:attrNameLst>
                                          <p:attrName>style.visibility</p:attrName>
                                        </p:attrNameLst>
                                      </p:cBhvr>
                                      <p:to>
                                        <p:strVal val="visible"/>
                                      </p:to>
                                    </p:set>
                                    <p:animEffect transition="in" filter="wipe(up)">
                                      <p:cBhvr>
                                        <p:cTn id="25" dur="500"/>
                                        <p:tgtEl>
                                          <p:spTgt spid="103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3" grpId="0" animBg="1"/>
      <p:bldP spid="51" grpId="0" animBg="1"/>
      <p:bldP spid="36" grpId="0" animBg="1"/>
      <p:bldP spid="52" grpId="0" animBg="1"/>
      <p:bldP spid="32" grpId="0" animBg="1"/>
      <p:bldP spid="5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10 Min break!!</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125</a:t>
            </a:fld>
            <a:endParaRPr lang="en-US" dirty="0"/>
          </a:p>
        </p:txBody>
      </p:sp>
    </p:spTree>
    <p:extLst>
      <p:ext uri="{BB962C8B-B14F-4D97-AF65-F5344CB8AC3E}">
        <p14:creationId xmlns:p14="http://schemas.microsoft.com/office/powerpoint/2010/main" val="347810661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Access Control </a:t>
            </a:r>
            <a:r>
              <a:rPr lang="en-US" u="sng" dirty="0"/>
              <a:t>Techniques</a:t>
            </a:r>
            <a:r>
              <a:rPr lang="en-US" dirty="0"/>
              <a:t> and </a:t>
            </a:r>
            <a:r>
              <a:rPr lang="en-US" u="sng" dirty="0" smtClean="0"/>
              <a:t>Technologies</a:t>
            </a:r>
            <a:endParaRPr lang="en-US" u="sng"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126</a:t>
            </a:fld>
            <a:endParaRPr lang="en-US" dirty="0"/>
          </a:p>
        </p:txBody>
      </p:sp>
    </p:spTree>
    <p:extLst>
      <p:ext uri="{BB962C8B-B14F-4D97-AF65-F5344CB8AC3E}">
        <p14:creationId xmlns:p14="http://schemas.microsoft.com/office/powerpoint/2010/main" val="88452668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fontScale="90000"/>
          </a:bodyPr>
          <a:lstStyle/>
          <a:p>
            <a:pPr>
              <a:lnSpc>
                <a:spcPct val="90000"/>
              </a:lnSpc>
            </a:pPr>
            <a:r>
              <a:rPr lang="en-US" dirty="0" smtClean="0"/>
              <a:t>Access Control technologies that support access control models</a:t>
            </a:r>
          </a:p>
        </p:txBody>
      </p:sp>
      <p:sp>
        <p:nvSpPr>
          <p:cNvPr id="104451" name="Rectangle 3"/>
          <p:cNvSpPr>
            <a:spLocks noGrp="1" noChangeArrowheads="1"/>
          </p:cNvSpPr>
          <p:nvPr>
            <p:ph idx="1"/>
          </p:nvPr>
        </p:nvSpPr>
        <p:spPr/>
        <p:txBody>
          <a:bodyPr/>
          <a:lstStyle/>
          <a:p>
            <a:r>
              <a:rPr lang="en-US" smtClean="0"/>
              <a:t>We will talk more in depth of each in the next few slides.</a:t>
            </a:r>
          </a:p>
          <a:p>
            <a:r>
              <a:rPr lang="en-US" smtClean="0"/>
              <a:t>Rule-based Access Control</a:t>
            </a:r>
          </a:p>
          <a:p>
            <a:r>
              <a:rPr lang="en-US" smtClean="0"/>
              <a:t>Constrained User Interfaces</a:t>
            </a:r>
          </a:p>
          <a:p>
            <a:r>
              <a:rPr lang="en-US" smtClean="0"/>
              <a:t>Access Control Matrix</a:t>
            </a:r>
          </a:p>
          <a:p>
            <a:r>
              <a:rPr lang="en-US" smtClean="0"/>
              <a:t>Access Control Lists</a:t>
            </a:r>
          </a:p>
          <a:p>
            <a:r>
              <a:rPr lang="en-US" smtClean="0"/>
              <a:t>Content-Dependant Access Control</a:t>
            </a:r>
          </a:p>
          <a:p>
            <a:r>
              <a:rPr lang="en-US" smtClean="0"/>
              <a:t>Context-Dependant Access Control</a:t>
            </a:r>
            <a:endParaRPr lang="en-US" dirty="0" smtClean="0"/>
          </a:p>
        </p:txBody>
      </p:sp>
    </p:spTree>
    <p:extLst>
      <p:ext uri="{BB962C8B-B14F-4D97-AF65-F5344CB8AC3E}">
        <p14:creationId xmlns:p14="http://schemas.microsoft.com/office/powerpoint/2010/main" val="167205862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dirty="0" smtClean="0"/>
              <a:t>Rule Based Access Control</a:t>
            </a:r>
          </a:p>
        </p:txBody>
      </p:sp>
      <p:sp>
        <p:nvSpPr>
          <p:cNvPr id="105475" name="Rectangle 3"/>
          <p:cNvSpPr>
            <a:spLocks noGrp="1" noChangeArrowheads="1"/>
          </p:cNvSpPr>
          <p:nvPr>
            <p:ph idx="1"/>
          </p:nvPr>
        </p:nvSpPr>
        <p:spPr/>
        <p:txBody>
          <a:bodyPr/>
          <a:lstStyle/>
          <a:p>
            <a:r>
              <a:rPr lang="en-US" smtClean="0"/>
              <a:t>Uses specific rules that indicate what can and cannot transpire between subject and object.</a:t>
            </a:r>
          </a:p>
          <a:p>
            <a:r>
              <a:rPr lang="en-US" smtClean="0"/>
              <a:t>“if x then y” logic</a:t>
            </a:r>
          </a:p>
          <a:p>
            <a:r>
              <a:rPr lang="en-US" smtClean="0"/>
              <a:t>Before a subject can access and object it must meet a set of predefined rules. </a:t>
            </a:r>
          </a:p>
          <a:p>
            <a:pPr lvl="1"/>
            <a:r>
              <a:rPr lang="en-US" smtClean="0"/>
              <a:t>ex. If a user has proper clearance, and it’s between 9AM -5PM then allow access</a:t>
            </a:r>
          </a:p>
          <a:p>
            <a:r>
              <a:rPr lang="en-US" smtClean="0"/>
              <a:t>However it does NOT have to deal specifically with identity/authorization</a:t>
            </a:r>
          </a:p>
          <a:p>
            <a:pPr lvl="1"/>
            <a:r>
              <a:rPr lang="en-US" smtClean="0"/>
              <a:t>Ex. May only accept email attachments 5M or less</a:t>
            </a:r>
          </a:p>
          <a:p>
            <a:pPr lvl="1"/>
            <a:endParaRPr lang="en-US" dirty="0" smtClean="0"/>
          </a:p>
        </p:txBody>
      </p:sp>
    </p:spTree>
    <p:extLst>
      <p:ext uri="{BB962C8B-B14F-4D97-AF65-F5344CB8AC3E}">
        <p14:creationId xmlns:p14="http://schemas.microsoft.com/office/powerpoint/2010/main" val="262814669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smtClean="0"/>
              <a:t>Rules Based Access Control</a:t>
            </a:r>
          </a:p>
        </p:txBody>
      </p:sp>
      <p:sp>
        <p:nvSpPr>
          <p:cNvPr id="106499" name="Rectangle 3"/>
          <p:cNvSpPr>
            <a:spLocks noGrp="1" noChangeArrowheads="1"/>
          </p:cNvSpPr>
          <p:nvPr>
            <p:ph idx="1"/>
          </p:nvPr>
        </p:nvSpPr>
        <p:spPr/>
        <p:txBody>
          <a:bodyPr/>
          <a:lstStyle/>
          <a:p>
            <a:r>
              <a:rPr lang="en-US" smtClean="0"/>
              <a:t>Is considered a “compulsory control” because the rules are strictly enforced and not modifiable by users.</a:t>
            </a:r>
          </a:p>
          <a:p>
            <a:r>
              <a:rPr lang="en-US" smtClean="0"/>
              <a:t>Routers and firewalls use Rule Based access control*</a:t>
            </a:r>
            <a:endParaRPr lang="en-US" dirty="0" smtClean="0"/>
          </a:p>
        </p:txBody>
      </p:sp>
    </p:spTree>
    <p:extLst>
      <p:ext uri="{BB962C8B-B14F-4D97-AF65-F5344CB8AC3E}">
        <p14:creationId xmlns:p14="http://schemas.microsoft.com/office/powerpoint/2010/main" val="1981665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13</a:t>
            </a:fld>
            <a:endParaRPr lang="en-US" dirty="0"/>
          </a:p>
        </p:txBody>
      </p:sp>
      <p:pic>
        <p:nvPicPr>
          <p:cNvPr id="1027"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23" y="923564"/>
            <a:ext cx="8925154" cy="502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45057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dirty="0" smtClean="0"/>
              <a:t>Constrained User Interfaces</a:t>
            </a:r>
          </a:p>
        </p:txBody>
      </p:sp>
      <p:sp>
        <p:nvSpPr>
          <p:cNvPr id="107523" name="Rectangle 3"/>
          <p:cNvSpPr>
            <a:spLocks noGrp="1" noChangeArrowheads="1"/>
          </p:cNvSpPr>
          <p:nvPr>
            <p:ph idx="1"/>
          </p:nvPr>
        </p:nvSpPr>
        <p:spPr/>
        <p:txBody>
          <a:bodyPr>
            <a:normAutofit fontScale="92500" lnSpcReduction="10000"/>
          </a:bodyPr>
          <a:lstStyle/>
          <a:p>
            <a:r>
              <a:rPr lang="en-US" dirty="0" smtClean="0"/>
              <a:t>Restrict user access by not allowing them see certain data or have certain functionality </a:t>
            </a:r>
          </a:p>
          <a:p>
            <a:r>
              <a:rPr lang="en-US" dirty="0"/>
              <a:t>Three major types of restricted interfaces exist: menus and shells, database views, and physically constrained interfaces.</a:t>
            </a:r>
          </a:p>
          <a:p>
            <a:pPr lvl="1"/>
            <a:r>
              <a:rPr lang="en-US" b="1" dirty="0"/>
              <a:t>Restricted shell</a:t>
            </a:r>
            <a:r>
              <a:rPr lang="en-US" dirty="0"/>
              <a:t> – like a real shell but only with certain commands. </a:t>
            </a:r>
            <a:endParaRPr lang="en-US" dirty="0" smtClean="0"/>
          </a:p>
          <a:p>
            <a:pPr lvl="1"/>
            <a:r>
              <a:rPr lang="en-US" b="1" dirty="0" smtClean="0"/>
              <a:t>Database Views </a:t>
            </a:r>
            <a:r>
              <a:rPr lang="en-US" dirty="0" smtClean="0"/>
              <a:t>– only allow access to certain data (canned interfaces)</a:t>
            </a:r>
          </a:p>
          <a:p>
            <a:pPr lvl="1"/>
            <a:r>
              <a:rPr lang="en-US" b="1" dirty="0" smtClean="0"/>
              <a:t>Physically constrained interface </a:t>
            </a:r>
            <a:r>
              <a:rPr lang="en-US" dirty="0" smtClean="0"/>
              <a:t>– show only certain keys on a keypad/touch screen. – like an ATM. (a modern type of menu) Difference is you are physically constrained from accessing them.</a:t>
            </a:r>
          </a:p>
          <a:p>
            <a:endParaRPr lang="en-US" dirty="0" smtClean="0"/>
          </a:p>
        </p:txBody>
      </p:sp>
    </p:spTree>
    <p:extLst>
      <p:ext uri="{BB962C8B-B14F-4D97-AF65-F5344CB8AC3E}">
        <p14:creationId xmlns:p14="http://schemas.microsoft.com/office/powerpoint/2010/main" val="13141520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dirty="0" smtClean="0"/>
              <a:t>Constrained View</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26221"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77579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smtClean="0"/>
              <a:t>Physically Constrained UI</a:t>
            </a:r>
          </a:p>
        </p:txBody>
      </p:sp>
      <p:pic>
        <p:nvPicPr>
          <p:cNvPr id="111619" name="Picture 3" descr="physically-constrained-ui"/>
          <p:cNvPicPr>
            <a:picLocks noChangeAspect="1" noChangeArrowheads="1"/>
          </p:cNvPicPr>
          <p:nvPr/>
        </p:nvPicPr>
        <p:blipFill>
          <a:blip r:embed="rId2" cstate="print"/>
          <a:srcRect/>
          <a:stretch>
            <a:fillRect/>
          </a:stretch>
        </p:blipFill>
        <p:spPr bwMode="auto">
          <a:xfrm>
            <a:off x="1219200" y="1752600"/>
            <a:ext cx="6096000" cy="4572000"/>
          </a:xfrm>
          <a:prstGeom prst="rect">
            <a:avLst/>
          </a:prstGeom>
          <a:noFill/>
          <a:ln w="9525">
            <a:noFill/>
            <a:miter lim="800000"/>
            <a:headEnd/>
            <a:tailEnd/>
          </a:ln>
        </p:spPr>
      </p:pic>
    </p:spTree>
    <p:extLst>
      <p:ext uri="{BB962C8B-B14F-4D97-AF65-F5344CB8AC3E}">
        <p14:creationId xmlns:p14="http://schemas.microsoft.com/office/powerpoint/2010/main" val="10266144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dirty="0" smtClean="0"/>
              <a:t>Access Control Matrix*</a:t>
            </a:r>
          </a:p>
        </p:txBody>
      </p:sp>
      <p:sp>
        <p:nvSpPr>
          <p:cNvPr id="112643" name="Rectangle 3"/>
          <p:cNvSpPr>
            <a:spLocks noGrp="1" noChangeArrowheads="1"/>
          </p:cNvSpPr>
          <p:nvPr>
            <p:ph idx="1"/>
          </p:nvPr>
        </p:nvSpPr>
        <p:spPr/>
        <p:txBody>
          <a:bodyPr/>
          <a:lstStyle/>
          <a:p>
            <a:r>
              <a:rPr lang="en-US" smtClean="0"/>
              <a:t>Table of subjects and objects indicating what actions individuals subjects can take on individual objects*</a:t>
            </a:r>
          </a:p>
          <a:p>
            <a:endParaRPr lang="en-US" dirty="0" smtClean="0"/>
          </a:p>
        </p:txBody>
      </p:sp>
      <p:pic>
        <p:nvPicPr>
          <p:cNvPr id="6" name="Picture 3" descr="access-control-matrix"/>
          <p:cNvPicPr>
            <a:picLocks noChangeAspect="1" noChangeArrowheads="1"/>
          </p:cNvPicPr>
          <p:nvPr/>
        </p:nvPicPr>
        <p:blipFill>
          <a:blip r:embed="rId2" cstate="print"/>
          <a:srcRect/>
          <a:stretch>
            <a:fillRect/>
          </a:stretch>
        </p:blipFill>
        <p:spPr bwMode="auto">
          <a:xfrm>
            <a:off x="228600" y="3352800"/>
            <a:ext cx="8686800" cy="2976563"/>
          </a:xfrm>
          <a:prstGeom prst="rect">
            <a:avLst/>
          </a:prstGeom>
          <a:noFill/>
          <a:ln w="9525">
            <a:noFill/>
            <a:miter lim="800000"/>
            <a:headEnd/>
            <a:tailEnd/>
          </a:ln>
        </p:spPr>
      </p:pic>
    </p:spTree>
    <p:extLst>
      <p:ext uri="{BB962C8B-B14F-4D97-AF65-F5344CB8AC3E}">
        <p14:creationId xmlns:p14="http://schemas.microsoft.com/office/powerpoint/2010/main" val="265850610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mtClean="0"/>
              <a:t>Capability Table*</a:t>
            </a:r>
          </a:p>
        </p:txBody>
      </p:sp>
      <p:sp>
        <p:nvSpPr>
          <p:cNvPr id="114691" name="Rectangle 3"/>
          <p:cNvSpPr>
            <a:spLocks noGrp="1" noChangeArrowheads="1"/>
          </p:cNvSpPr>
          <p:nvPr>
            <p:ph idx="1"/>
          </p:nvPr>
        </p:nvSpPr>
        <p:spPr/>
        <p:txBody>
          <a:bodyPr/>
          <a:lstStyle/>
          <a:p>
            <a:r>
              <a:rPr lang="en-US" b="1" dirty="0"/>
              <a:t>This is a row in the access matrix</a:t>
            </a:r>
          </a:p>
          <a:p>
            <a:r>
              <a:rPr lang="en-US" dirty="0" smtClean="0"/>
              <a:t>Bound to subjects, lists what permissions a subject has to each object</a:t>
            </a:r>
          </a:p>
          <a:p>
            <a:r>
              <a:rPr lang="en-US" dirty="0" smtClean="0"/>
              <a:t>NOT an ACL.. In fact the opposite</a:t>
            </a:r>
          </a:p>
          <a:p>
            <a:endParaRPr lang="en-US" dirty="0" smtClean="0"/>
          </a:p>
        </p:txBody>
      </p:sp>
      <p:pic>
        <p:nvPicPr>
          <p:cNvPr id="6" name="Picture 3" descr="capability-table"/>
          <p:cNvPicPr>
            <a:picLocks noChangeAspect="1" noChangeArrowheads="1"/>
          </p:cNvPicPr>
          <p:nvPr/>
        </p:nvPicPr>
        <p:blipFill>
          <a:blip r:embed="rId2" cstate="print"/>
          <a:srcRect/>
          <a:stretch>
            <a:fillRect/>
          </a:stretch>
        </p:blipFill>
        <p:spPr bwMode="auto">
          <a:xfrm>
            <a:off x="762000" y="3733800"/>
            <a:ext cx="7543800" cy="2586288"/>
          </a:xfrm>
          <a:prstGeom prst="rect">
            <a:avLst/>
          </a:prstGeom>
          <a:noFill/>
          <a:ln w="9525">
            <a:noFill/>
            <a:miter lim="800000"/>
            <a:headEnd/>
            <a:tailEnd/>
          </a:ln>
        </p:spPr>
      </p:pic>
    </p:spTree>
    <p:extLst>
      <p:ext uri="{BB962C8B-B14F-4D97-AF65-F5344CB8AC3E}">
        <p14:creationId xmlns:p14="http://schemas.microsoft.com/office/powerpoint/2010/main" val="66423872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smtClean="0"/>
              <a:t>ACL*</a:t>
            </a:r>
          </a:p>
        </p:txBody>
      </p:sp>
      <p:sp>
        <p:nvSpPr>
          <p:cNvPr id="116739" name="Rectangle 3"/>
          <p:cNvSpPr>
            <a:spLocks noGrp="1" noChangeArrowheads="1"/>
          </p:cNvSpPr>
          <p:nvPr>
            <p:ph idx="1"/>
          </p:nvPr>
        </p:nvSpPr>
        <p:spPr/>
        <p:txBody>
          <a:bodyPr/>
          <a:lstStyle/>
          <a:p>
            <a:r>
              <a:rPr lang="en-US" b="1" dirty="0"/>
              <a:t>It’s a column of an access matrix </a:t>
            </a:r>
          </a:p>
          <a:p>
            <a:r>
              <a:rPr lang="en-US" dirty="0" smtClean="0"/>
              <a:t>Lists what (and how) subjects may access a certain object.</a:t>
            </a:r>
          </a:p>
          <a:p>
            <a:endParaRPr lang="en-US" dirty="0" smtClean="0"/>
          </a:p>
        </p:txBody>
      </p:sp>
      <p:pic>
        <p:nvPicPr>
          <p:cNvPr id="6" name="Picture 3" descr="acl"/>
          <p:cNvPicPr>
            <a:picLocks noChangeAspect="1" noChangeArrowheads="1"/>
          </p:cNvPicPr>
          <p:nvPr/>
        </p:nvPicPr>
        <p:blipFill>
          <a:blip r:embed="rId2" cstate="print"/>
          <a:srcRect/>
          <a:stretch>
            <a:fillRect/>
          </a:stretch>
        </p:blipFill>
        <p:spPr bwMode="auto">
          <a:xfrm>
            <a:off x="304800" y="3352800"/>
            <a:ext cx="8686800" cy="2976563"/>
          </a:xfrm>
          <a:prstGeom prst="rect">
            <a:avLst/>
          </a:prstGeom>
          <a:noFill/>
          <a:ln w="9525">
            <a:noFill/>
            <a:miter lim="800000"/>
            <a:headEnd/>
            <a:tailEnd/>
          </a:ln>
        </p:spPr>
      </p:pic>
    </p:spTree>
    <p:extLst>
      <p:ext uri="{BB962C8B-B14F-4D97-AF65-F5344CB8AC3E}">
        <p14:creationId xmlns:p14="http://schemas.microsoft.com/office/powerpoint/2010/main" val="210393246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normAutofit/>
          </a:bodyPr>
          <a:lstStyle/>
          <a:p>
            <a:r>
              <a:rPr lang="en-US" dirty="0" smtClean="0"/>
              <a:t>Content </a:t>
            </a:r>
            <a:r>
              <a:rPr lang="en-US" dirty="0" err="1" smtClean="0"/>
              <a:t>Dependant</a:t>
            </a:r>
            <a:r>
              <a:rPr lang="en-US" dirty="0" smtClean="0"/>
              <a:t> Access Controls</a:t>
            </a:r>
          </a:p>
        </p:txBody>
      </p:sp>
      <p:sp>
        <p:nvSpPr>
          <p:cNvPr id="118787" name="Rectangle 3"/>
          <p:cNvSpPr>
            <a:spLocks noGrp="1" noChangeArrowheads="1"/>
          </p:cNvSpPr>
          <p:nvPr>
            <p:ph idx="1"/>
          </p:nvPr>
        </p:nvSpPr>
        <p:spPr/>
        <p:txBody>
          <a:bodyPr/>
          <a:lstStyle/>
          <a:p>
            <a:r>
              <a:rPr lang="en-US" smtClean="0"/>
              <a:t>Access is determined by the type of data. </a:t>
            </a:r>
          </a:p>
          <a:p>
            <a:pPr lvl="1"/>
            <a:r>
              <a:rPr lang="en-US" smtClean="0"/>
              <a:t>Example, email filters that look for specific things like “confidential”, “SSN”, images. </a:t>
            </a:r>
          </a:p>
          <a:p>
            <a:pPr lvl="1"/>
            <a:r>
              <a:rPr lang="en-US" smtClean="0"/>
              <a:t>Web Proxy servers may be content based.</a:t>
            </a:r>
            <a:endParaRPr lang="en-US" dirty="0" smtClean="0"/>
          </a:p>
        </p:txBody>
      </p:sp>
    </p:spTree>
    <p:extLst>
      <p:ext uri="{BB962C8B-B14F-4D97-AF65-F5344CB8AC3E}">
        <p14:creationId xmlns:p14="http://schemas.microsoft.com/office/powerpoint/2010/main" val="2087191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dirty="0" smtClean="0"/>
              <a:t>Context </a:t>
            </a:r>
            <a:r>
              <a:rPr lang="en-US" dirty="0" err="1" smtClean="0"/>
              <a:t>Dependant</a:t>
            </a:r>
            <a:r>
              <a:rPr lang="en-US" dirty="0" smtClean="0"/>
              <a:t> Access Control</a:t>
            </a:r>
          </a:p>
        </p:txBody>
      </p:sp>
      <p:sp>
        <p:nvSpPr>
          <p:cNvPr id="119811" name="Rectangle 3"/>
          <p:cNvSpPr>
            <a:spLocks noGrp="1" noChangeArrowheads="1"/>
          </p:cNvSpPr>
          <p:nvPr>
            <p:ph idx="1"/>
          </p:nvPr>
        </p:nvSpPr>
        <p:spPr/>
        <p:txBody>
          <a:bodyPr/>
          <a:lstStyle/>
          <a:p>
            <a:r>
              <a:rPr lang="en-US" smtClean="0"/>
              <a:t>System reviews a Situation then makes a decision on access.</a:t>
            </a:r>
          </a:p>
          <a:p>
            <a:pPr lvl="1"/>
            <a:r>
              <a:rPr lang="en-US" smtClean="0"/>
              <a:t>A firewall is a great example of this, if session is established, then allow traffic to proceed.</a:t>
            </a:r>
          </a:p>
          <a:p>
            <a:pPr lvl="1"/>
            <a:r>
              <a:rPr lang="en-US" smtClean="0"/>
              <a:t>In a web proxy, allow access to certain body imagery if previous web sessions are referencing medical data otherwise deny access.</a:t>
            </a:r>
            <a:endParaRPr lang="en-US" dirty="0" smtClean="0"/>
          </a:p>
        </p:txBody>
      </p:sp>
    </p:spTree>
    <p:extLst>
      <p:ext uri="{BB962C8B-B14F-4D97-AF65-F5344CB8AC3E}">
        <p14:creationId xmlns:p14="http://schemas.microsoft.com/office/powerpoint/2010/main" val="43174888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0" y="402772"/>
            <a:ext cx="9144000" cy="685800"/>
          </a:xfrm>
        </p:spPr>
        <p:txBody>
          <a:bodyPr>
            <a:noAutofit/>
          </a:bodyPr>
          <a:lstStyle/>
          <a:p>
            <a:r>
              <a:rPr lang="en-US" sz="3200" dirty="0" smtClean="0"/>
              <a:t>Summary of Access </a:t>
            </a:r>
            <a:r>
              <a:rPr lang="en-US" sz="3200" dirty="0"/>
              <a:t>Control </a:t>
            </a:r>
            <a:r>
              <a:rPr lang="en-US" sz="3200" dirty="0" smtClean="0"/>
              <a:t>Techniques </a:t>
            </a:r>
          </a:p>
        </p:txBody>
      </p:sp>
      <p:sp>
        <p:nvSpPr>
          <p:cNvPr id="120835" name="Rectangle 3"/>
          <p:cNvSpPr>
            <a:spLocks noGrp="1" noChangeArrowheads="1"/>
          </p:cNvSpPr>
          <p:nvPr>
            <p:ph idx="1"/>
          </p:nvPr>
        </p:nvSpPr>
        <p:spPr/>
        <p:txBody>
          <a:bodyPr>
            <a:normAutofit fontScale="70000" lnSpcReduction="20000"/>
          </a:bodyPr>
          <a:lstStyle/>
          <a:p>
            <a:pPr marL="0" indent="0">
              <a:buNone/>
            </a:pPr>
            <a:r>
              <a:rPr lang="en-US" dirty="0" smtClean="0"/>
              <a:t>Access </a:t>
            </a:r>
            <a:r>
              <a:rPr lang="en-US" dirty="0"/>
              <a:t>control techniques are used to support the access control models. </a:t>
            </a:r>
            <a:endParaRPr lang="en-US" dirty="0" smtClean="0"/>
          </a:p>
          <a:p>
            <a:r>
              <a:rPr lang="en-US" b="1" dirty="0" smtClean="0"/>
              <a:t>Access </a:t>
            </a:r>
            <a:r>
              <a:rPr lang="en-US" b="1" dirty="0"/>
              <a:t>control </a:t>
            </a:r>
            <a:r>
              <a:rPr lang="en-US" b="1" dirty="0" smtClean="0"/>
              <a:t>matrix: </a:t>
            </a:r>
            <a:r>
              <a:rPr lang="en-US" dirty="0"/>
              <a:t>Table of subjects and objects that outlines their access relationships </a:t>
            </a:r>
            <a:endParaRPr lang="en-US" dirty="0" smtClean="0"/>
          </a:p>
          <a:p>
            <a:r>
              <a:rPr lang="en-US" b="1" dirty="0" smtClean="0"/>
              <a:t>Access </a:t>
            </a:r>
            <a:r>
              <a:rPr lang="en-US" b="1" dirty="0"/>
              <a:t>control </a:t>
            </a:r>
            <a:r>
              <a:rPr lang="en-US" b="1" dirty="0" smtClean="0"/>
              <a:t>list: </a:t>
            </a:r>
            <a:r>
              <a:rPr lang="en-US" dirty="0"/>
              <a:t>Bound to an object and indicates what subjects can access it and what operations they can carry out </a:t>
            </a:r>
            <a:endParaRPr lang="en-US" dirty="0" smtClean="0"/>
          </a:p>
          <a:p>
            <a:r>
              <a:rPr lang="en-US" b="1" dirty="0" smtClean="0"/>
              <a:t>Capability table: </a:t>
            </a:r>
            <a:r>
              <a:rPr lang="en-US" dirty="0"/>
              <a:t>Bound to a subject and indicates what objects that subject can access and what operations it can carry out </a:t>
            </a:r>
            <a:endParaRPr lang="en-US" dirty="0" smtClean="0"/>
          </a:p>
          <a:p>
            <a:r>
              <a:rPr lang="en-US" b="1" dirty="0" smtClean="0"/>
              <a:t>Content-based access: </a:t>
            </a:r>
            <a:r>
              <a:rPr lang="en-US" dirty="0"/>
              <a:t>Bases access decisions on the sensitivity of the data, not solely on subject identity </a:t>
            </a:r>
            <a:endParaRPr lang="en-US" dirty="0" smtClean="0"/>
          </a:p>
          <a:p>
            <a:r>
              <a:rPr lang="en-US" b="1" dirty="0" smtClean="0"/>
              <a:t>Context-based access: </a:t>
            </a:r>
            <a:r>
              <a:rPr lang="en-US" dirty="0"/>
              <a:t>Bases access decisions on the state of the situation, not solely on identity or content </a:t>
            </a:r>
            <a:r>
              <a:rPr lang="en-US" dirty="0" smtClean="0"/>
              <a:t>sensitivity</a:t>
            </a:r>
          </a:p>
          <a:p>
            <a:r>
              <a:rPr lang="en-US" b="1" dirty="0" smtClean="0"/>
              <a:t>Restricted interface: </a:t>
            </a:r>
            <a:r>
              <a:rPr lang="en-US" dirty="0"/>
              <a:t>Limits the user’s environment within the system, thus limiting access to objects </a:t>
            </a:r>
            <a:endParaRPr lang="en-US" dirty="0" smtClean="0"/>
          </a:p>
          <a:p>
            <a:r>
              <a:rPr lang="en-US" b="1" dirty="0" smtClean="0"/>
              <a:t>Rule-based access: </a:t>
            </a:r>
            <a:r>
              <a:rPr lang="en-US" dirty="0"/>
              <a:t>Restricts subjects’ access attempts by predefined </a:t>
            </a:r>
            <a:r>
              <a:rPr lang="en-US" dirty="0" smtClean="0"/>
              <a:t>rule</a:t>
            </a:r>
            <a:endParaRPr lang="en-US" dirty="0"/>
          </a:p>
        </p:txBody>
      </p:sp>
    </p:spTree>
    <p:extLst>
      <p:ext uri="{BB962C8B-B14F-4D97-AF65-F5344CB8AC3E}">
        <p14:creationId xmlns:p14="http://schemas.microsoft.com/office/powerpoint/2010/main" val="128089893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p:cNvSpPr>
            <a:spLocks noGrp="1" noChangeArrowheads="1"/>
          </p:cNvSpPr>
          <p:nvPr>
            <p:ph type="title"/>
          </p:nvPr>
        </p:nvSpPr>
        <p:spPr/>
        <p:txBody>
          <a:bodyPr/>
          <a:lstStyle/>
          <a:p>
            <a:r>
              <a:rPr lang="en-US" dirty="0" smtClean="0"/>
              <a:t>Access </a:t>
            </a:r>
            <a:r>
              <a:rPr lang="en-US" dirty="0"/>
              <a:t>Control Layers</a:t>
            </a:r>
            <a:endParaRPr lang="en-US" dirty="0" smtClean="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441321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pic>
        <p:nvPicPr>
          <p:cNvPr id="2050" name="Picture 2"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46" y="923564"/>
            <a:ext cx="8925154" cy="502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867734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fontScale="90000"/>
          </a:bodyPr>
          <a:lstStyle/>
          <a:p>
            <a:r>
              <a:rPr lang="en-US" dirty="0" smtClean="0"/>
              <a:t/>
            </a:r>
            <a:br>
              <a:rPr lang="en-US" dirty="0" smtClean="0"/>
            </a:br>
            <a:r>
              <a:rPr lang="en-US" dirty="0" smtClean="0"/>
              <a:t>Controls and Control Types*</a:t>
            </a:r>
            <a:br>
              <a:rPr lang="en-US" dirty="0" smtClean="0"/>
            </a:br>
            <a:endParaRPr lang="en-US" dirty="0" smtClean="0"/>
          </a:p>
        </p:txBody>
      </p:sp>
      <p:sp>
        <p:nvSpPr>
          <p:cNvPr id="136195" name="Rectangle 3"/>
          <p:cNvSpPr>
            <a:spLocks noGrp="1" noChangeArrowheads="1"/>
          </p:cNvSpPr>
          <p:nvPr>
            <p:ph idx="1"/>
          </p:nvPr>
        </p:nvSpPr>
        <p:spPr/>
        <p:txBody>
          <a:bodyPr/>
          <a:lstStyle/>
          <a:p>
            <a:r>
              <a:rPr lang="en-US" smtClean="0"/>
              <a:t>There are Controls and Control types, need to understand these.</a:t>
            </a:r>
          </a:p>
          <a:p>
            <a:r>
              <a:rPr lang="en-US" smtClean="0"/>
              <a:t>Controls:</a:t>
            </a:r>
          </a:p>
          <a:p>
            <a:pPr lvl="1"/>
            <a:r>
              <a:rPr lang="en-US" smtClean="0"/>
              <a:t>Administrative</a:t>
            </a:r>
          </a:p>
          <a:p>
            <a:pPr lvl="1"/>
            <a:r>
              <a:rPr lang="en-US" smtClean="0"/>
              <a:t>Physical</a:t>
            </a:r>
          </a:p>
          <a:p>
            <a:pPr lvl="1"/>
            <a:r>
              <a:rPr lang="en-US" smtClean="0"/>
              <a:t>Technical</a:t>
            </a:r>
          </a:p>
        </p:txBody>
      </p:sp>
    </p:spTree>
    <p:extLst>
      <p:ext uri="{BB962C8B-B14F-4D97-AF65-F5344CB8AC3E}">
        <p14:creationId xmlns:p14="http://schemas.microsoft.com/office/powerpoint/2010/main" val="367059011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smtClean="0"/>
              <a:t>Administrative Controls</a:t>
            </a:r>
          </a:p>
        </p:txBody>
      </p:sp>
      <p:sp>
        <p:nvSpPr>
          <p:cNvPr id="136195" name="Rectangle 3"/>
          <p:cNvSpPr>
            <a:spLocks noGrp="1" noChangeArrowheads="1"/>
          </p:cNvSpPr>
          <p:nvPr>
            <p:ph idx="1"/>
          </p:nvPr>
        </p:nvSpPr>
        <p:spPr/>
        <p:txBody>
          <a:bodyPr/>
          <a:lstStyle/>
          <a:p>
            <a:r>
              <a:rPr lang="en-US" smtClean="0"/>
              <a:t>HR practices</a:t>
            </a:r>
          </a:p>
          <a:p>
            <a:r>
              <a:rPr lang="en-US" smtClean="0"/>
              <a:t>Management practices (supervisor, corrective actions)</a:t>
            </a:r>
          </a:p>
          <a:p>
            <a:r>
              <a:rPr lang="en-US" smtClean="0"/>
              <a:t>Training</a:t>
            </a:r>
          </a:p>
          <a:p>
            <a:r>
              <a:rPr lang="en-US" smtClean="0"/>
              <a:t>Testing – not technical, and management’* responsibility to ensure it happens</a:t>
            </a:r>
          </a:p>
          <a:p>
            <a:endParaRPr lang="en-US" dirty="0" smtClean="0"/>
          </a:p>
        </p:txBody>
      </p:sp>
    </p:spTree>
    <p:extLst>
      <p:ext uri="{BB962C8B-B14F-4D97-AF65-F5344CB8AC3E}">
        <p14:creationId xmlns:p14="http://schemas.microsoft.com/office/powerpoint/2010/main" val="29669447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dirty="0" smtClean="0"/>
              <a:t>Physical Controls</a:t>
            </a:r>
          </a:p>
        </p:txBody>
      </p:sp>
      <p:sp>
        <p:nvSpPr>
          <p:cNvPr id="137219" name="Rectangle 3"/>
          <p:cNvSpPr>
            <a:spLocks noGrp="1" noChangeArrowheads="1"/>
          </p:cNvSpPr>
          <p:nvPr>
            <p:ph idx="1"/>
          </p:nvPr>
        </p:nvSpPr>
        <p:spPr/>
        <p:txBody>
          <a:bodyPr>
            <a:normAutofit fontScale="92500" lnSpcReduction="10000"/>
          </a:bodyPr>
          <a:lstStyle/>
          <a:p>
            <a:r>
              <a:rPr lang="en-US" dirty="0" smtClean="0"/>
              <a:t>Physical Network Segregation (not logical) – ensure certain networks segments are physically restricted</a:t>
            </a:r>
          </a:p>
          <a:p>
            <a:r>
              <a:rPr lang="en-US" dirty="0" smtClean="0"/>
              <a:t>Perimeter Security – CCTV, fences, security guards, badges</a:t>
            </a:r>
          </a:p>
          <a:p>
            <a:r>
              <a:rPr lang="en-US" dirty="0" smtClean="0"/>
              <a:t>Computer Controls – physical locks on computer equipment, restrict USB access etc.</a:t>
            </a:r>
          </a:p>
          <a:p>
            <a:r>
              <a:rPr lang="en-US" dirty="0"/>
              <a:t>Work Area Separation – keep accountants out of R&amp;D areas</a:t>
            </a:r>
          </a:p>
          <a:p>
            <a:r>
              <a:rPr lang="en-US" dirty="0"/>
              <a:t>Cabling – shielding, Fiber</a:t>
            </a:r>
          </a:p>
          <a:p>
            <a:r>
              <a:rPr lang="en-US" dirty="0"/>
              <a:t>Control Zone – break up office into logical areas (lobby – public, R&amp;D- Top Secret, Offices – secret)</a:t>
            </a:r>
          </a:p>
        </p:txBody>
      </p:sp>
    </p:spTree>
    <p:extLst>
      <p:ext uri="{BB962C8B-B14F-4D97-AF65-F5344CB8AC3E}">
        <p14:creationId xmlns:p14="http://schemas.microsoft.com/office/powerpoint/2010/main" val="286008604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Technical or Logical controls</a:t>
            </a:r>
          </a:p>
        </p:txBody>
      </p:sp>
      <p:sp>
        <p:nvSpPr>
          <p:cNvPr id="139267" name="Rectangle 3"/>
          <p:cNvSpPr>
            <a:spLocks noGrp="1" noChangeArrowheads="1"/>
          </p:cNvSpPr>
          <p:nvPr>
            <p:ph idx="1"/>
          </p:nvPr>
        </p:nvSpPr>
        <p:spPr/>
        <p:txBody>
          <a:bodyPr/>
          <a:lstStyle/>
          <a:p>
            <a:r>
              <a:rPr lang="en-US" smtClean="0"/>
              <a:t>Using technology to protect</a:t>
            </a:r>
          </a:p>
          <a:p>
            <a:r>
              <a:rPr lang="en-US" smtClean="0"/>
              <a:t>System Access – Kerberos, PKI, radius (specifically access to a system)</a:t>
            </a:r>
          </a:p>
          <a:p>
            <a:r>
              <a:rPr lang="en-US" smtClean="0"/>
              <a:t>Network Architecture – IP subnets, VLANS , DMZ</a:t>
            </a:r>
          </a:p>
          <a:p>
            <a:r>
              <a:rPr lang="en-US" smtClean="0"/>
              <a:t>Network Access – Routers, Switches and Firewalls that control access</a:t>
            </a:r>
          </a:p>
          <a:p>
            <a:r>
              <a:rPr lang="en-US" smtClean="0"/>
              <a:t>Encryption – protect confidentiality, integrity</a:t>
            </a:r>
          </a:p>
          <a:p>
            <a:r>
              <a:rPr lang="en-US" smtClean="0"/>
              <a:t>Auditing – logging and notification systems.</a:t>
            </a:r>
            <a:endParaRPr lang="en-US" dirty="0" smtClean="0"/>
          </a:p>
        </p:txBody>
      </p:sp>
    </p:spTree>
    <p:extLst>
      <p:ext uri="{BB962C8B-B14F-4D97-AF65-F5344CB8AC3E}">
        <p14:creationId xmlns:p14="http://schemas.microsoft.com/office/powerpoint/2010/main" val="3766514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a:bodyPr>
          <a:lstStyle/>
          <a:p>
            <a:pPr marL="0" indent="0">
              <a:buNone/>
            </a:pPr>
            <a:r>
              <a:rPr lang="en-US" b="1" dirty="0"/>
              <a:t>Administrative Controls </a:t>
            </a:r>
          </a:p>
          <a:p>
            <a:pPr lvl="1"/>
            <a:r>
              <a:rPr lang="en-US" dirty="0"/>
              <a:t>Policy and procedures </a:t>
            </a:r>
          </a:p>
          <a:p>
            <a:pPr lvl="1"/>
            <a:r>
              <a:rPr lang="en-US" dirty="0"/>
              <a:t>Personnel controls </a:t>
            </a:r>
          </a:p>
          <a:p>
            <a:pPr lvl="1"/>
            <a:r>
              <a:rPr lang="en-US" dirty="0"/>
              <a:t>Supervisory structure </a:t>
            </a:r>
          </a:p>
          <a:p>
            <a:pPr lvl="1"/>
            <a:r>
              <a:rPr lang="en-US" dirty="0"/>
              <a:t>Security-awareness training </a:t>
            </a:r>
          </a:p>
          <a:p>
            <a:pPr lvl="1"/>
            <a:r>
              <a:rPr lang="en-US" dirty="0"/>
              <a:t>Testing </a:t>
            </a:r>
          </a:p>
          <a:p>
            <a:pPr marL="0" indent="0">
              <a:buNone/>
            </a:pPr>
            <a:r>
              <a:rPr lang="en-US" b="1" dirty="0"/>
              <a:t>Physical Controls </a:t>
            </a:r>
          </a:p>
          <a:p>
            <a:pPr lvl="1"/>
            <a:r>
              <a:rPr lang="en-US" dirty="0"/>
              <a:t>Network segregation </a:t>
            </a:r>
          </a:p>
          <a:p>
            <a:pPr lvl="1"/>
            <a:r>
              <a:rPr lang="en-US" dirty="0"/>
              <a:t>Perimeter security </a:t>
            </a:r>
            <a:endParaRPr lang="en-US" dirty="0" smtClean="0"/>
          </a:p>
          <a:p>
            <a:pPr lvl="1"/>
            <a:r>
              <a:rPr lang="en-US" dirty="0" smtClean="0"/>
              <a:t>Computer controls </a:t>
            </a:r>
          </a:p>
          <a:p>
            <a:endParaRPr lang="en-US" dirty="0"/>
          </a:p>
          <a:p>
            <a:endParaRPr lang="en-US" dirty="0"/>
          </a:p>
        </p:txBody>
      </p:sp>
      <p:sp>
        <p:nvSpPr>
          <p:cNvPr id="6" name="Content Placeholder 5"/>
          <p:cNvSpPr>
            <a:spLocks noGrp="1"/>
          </p:cNvSpPr>
          <p:nvPr>
            <p:ph sz="half" idx="2"/>
          </p:nvPr>
        </p:nvSpPr>
        <p:spPr/>
        <p:txBody>
          <a:bodyPr>
            <a:normAutofit/>
          </a:bodyPr>
          <a:lstStyle/>
          <a:p>
            <a:pPr lvl="1"/>
            <a:r>
              <a:rPr lang="en-US" dirty="0" smtClean="0"/>
              <a:t>Work </a:t>
            </a:r>
            <a:r>
              <a:rPr lang="en-US" dirty="0"/>
              <a:t>area separation </a:t>
            </a:r>
          </a:p>
          <a:p>
            <a:pPr lvl="1"/>
            <a:r>
              <a:rPr lang="en-US" dirty="0"/>
              <a:t>Data backups </a:t>
            </a:r>
          </a:p>
          <a:p>
            <a:pPr lvl="1"/>
            <a:r>
              <a:rPr lang="en-US" dirty="0"/>
              <a:t>Cabling </a:t>
            </a:r>
          </a:p>
          <a:p>
            <a:pPr lvl="1"/>
            <a:r>
              <a:rPr lang="en-US" dirty="0"/>
              <a:t>Control zone </a:t>
            </a:r>
          </a:p>
          <a:p>
            <a:pPr marL="0" indent="0">
              <a:buNone/>
            </a:pPr>
            <a:r>
              <a:rPr lang="en-US" b="1" dirty="0"/>
              <a:t>Technical Controls </a:t>
            </a:r>
          </a:p>
          <a:p>
            <a:pPr lvl="1"/>
            <a:r>
              <a:rPr lang="en-US" dirty="0"/>
              <a:t>System access </a:t>
            </a:r>
          </a:p>
          <a:p>
            <a:pPr lvl="1"/>
            <a:r>
              <a:rPr lang="en-US" dirty="0"/>
              <a:t>Network architecture </a:t>
            </a:r>
          </a:p>
          <a:p>
            <a:pPr lvl="1"/>
            <a:r>
              <a:rPr lang="en-US" dirty="0"/>
              <a:t>Network access </a:t>
            </a:r>
          </a:p>
          <a:p>
            <a:pPr lvl="1"/>
            <a:r>
              <a:rPr lang="en-US" dirty="0"/>
              <a:t>Encryption and protocols </a:t>
            </a:r>
          </a:p>
          <a:p>
            <a:pPr lvl="1"/>
            <a:r>
              <a:rPr lang="en-US" dirty="0"/>
              <a:t>Auditing</a:t>
            </a:r>
          </a:p>
          <a:p>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144</a:t>
            </a:fld>
            <a:endParaRPr lang="en-US" dirty="0"/>
          </a:p>
        </p:txBody>
      </p:sp>
      <p:sp>
        <p:nvSpPr>
          <p:cNvPr id="3" name="Title 2"/>
          <p:cNvSpPr>
            <a:spLocks noGrp="1"/>
          </p:cNvSpPr>
          <p:nvPr>
            <p:ph type="title"/>
          </p:nvPr>
        </p:nvSpPr>
        <p:spPr/>
        <p:txBody>
          <a:bodyPr/>
          <a:lstStyle/>
          <a:p>
            <a:r>
              <a:rPr lang="en-US" dirty="0"/>
              <a:t>Summary </a:t>
            </a:r>
            <a:r>
              <a:rPr lang="en-US" dirty="0" smtClean="0"/>
              <a:t>of Access </a:t>
            </a:r>
            <a:r>
              <a:rPr lang="en-US" dirty="0"/>
              <a:t>Control Layers</a:t>
            </a:r>
          </a:p>
        </p:txBody>
      </p:sp>
    </p:spTree>
    <p:extLst>
      <p:ext uri="{BB962C8B-B14F-4D97-AF65-F5344CB8AC3E}">
        <p14:creationId xmlns:p14="http://schemas.microsoft.com/office/powerpoint/2010/main" val="228339842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4"/>
          <p:cNvSpPr>
            <a:spLocks noGrp="1" noChangeArrowheads="1"/>
          </p:cNvSpPr>
          <p:nvPr>
            <p:ph type="title"/>
          </p:nvPr>
        </p:nvSpPr>
        <p:spPr/>
        <p:txBody>
          <a:bodyPr/>
          <a:lstStyle/>
          <a:p>
            <a:r>
              <a:rPr lang="en-US" smtClean="0"/>
              <a:t>Threats to Access Control</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66868071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normAutofit/>
          </a:bodyPr>
          <a:lstStyle/>
          <a:p>
            <a:r>
              <a:rPr lang="en-US" dirty="0" smtClean="0"/>
              <a:t>Threats to Access Control </a:t>
            </a:r>
          </a:p>
        </p:txBody>
      </p:sp>
      <p:sp>
        <p:nvSpPr>
          <p:cNvPr id="173059" name="Rectangle 3"/>
          <p:cNvSpPr>
            <a:spLocks noGrp="1" noChangeArrowheads="1"/>
          </p:cNvSpPr>
          <p:nvPr>
            <p:ph idx="1"/>
          </p:nvPr>
        </p:nvSpPr>
        <p:spPr/>
        <p:txBody>
          <a:bodyPr/>
          <a:lstStyle/>
          <a:p>
            <a:r>
              <a:rPr lang="en-US" smtClean="0"/>
              <a:t>Let’s review these now</a:t>
            </a:r>
          </a:p>
          <a:p>
            <a:r>
              <a:rPr lang="en-US" smtClean="0"/>
              <a:t>Dictionary attacks</a:t>
            </a:r>
          </a:p>
          <a:p>
            <a:r>
              <a:rPr lang="en-US" smtClean="0"/>
              <a:t>Sniffers</a:t>
            </a:r>
          </a:p>
          <a:p>
            <a:r>
              <a:rPr lang="en-US" smtClean="0"/>
              <a:t>Dictionary attack.</a:t>
            </a:r>
          </a:p>
          <a:p>
            <a:r>
              <a:rPr lang="en-US" smtClean="0"/>
              <a:t>Brute force attacks </a:t>
            </a:r>
          </a:p>
          <a:p>
            <a:r>
              <a:rPr lang="en-US" smtClean="0"/>
              <a:t>Spoofing login/trusted path</a:t>
            </a:r>
          </a:p>
          <a:p>
            <a:r>
              <a:rPr lang="en-US" smtClean="0"/>
              <a:t>Phishing</a:t>
            </a:r>
          </a:p>
          <a:p>
            <a:r>
              <a:rPr lang="en-US" smtClean="0"/>
              <a:t>Identity theft</a:t>
            </a:r>
            <a:endParaRPr lang="en-US" dirty="0" smtClean="0"/>
          </a:p>
        </p:txBody>
      </p:sp>
    </p:spTree>
    <p:extLst>
      <p:ext uri="{BB962C8B-B14F-4D97-AF65-F5344CB8AC3E}">
        <p14:creationId xmlns:p14="http://schemas.microsoft.com/office/powerpoint/2010/main" val="163322588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 10 Password Cracking Methods</a:t>
            </a:r>
          </a:p>
        </p:txBody>
      </p:sp>
      <p:sp>
        <p:nvSpPr>
          <p:cNvPr id="5" name="Text Placeholder 4"/>
          <p:cNvSpPr>
            <a:spLocks noGrp="1"/>
          </p:cNvSpPr>
          <p:nvPr>
            <p:ph type="body" idx="1"/>
          </p:nvPr>
        </p:nvSpPr>
        <p:spPr/>
        <p:txBody>
          <a:bodyPr/>
          <a:lstStyle/>
          <a:p>
            <a:pPr marL="457200" indent="-457200">
              <a:buFont typeface="Arial" panose="020B0604020202020204" pitchFamily="34" charset="0"/>
              <a:buChar char="•"/>
            </a:pPr>
            <a:r>
              <a:rPr lang="en-US" dirty="0"/>
              <a:t>http://</a:t>
            </a:r>
            <a:r>
              <a:rPr lang="en-US" dirty="0" smtClean="0"/>
              <a:t>www.alphr.com/features/371158/top-ten-password-cracking-techniques</a:t>
            </a:r>
            <a:endParaRPr lang="en-US" dirty="0"/>
          </a:p>
        </p:txBody>
      </p:sp>
    </p:spTree>
    <p:extLst>
      <p:ext uri="{BB962C8B-B14F-4D97-AF65-F5344CB8AC3E}">
        <p14:creationId xmlns:p14="http://schemas.microsoft.com/office/powerpoint/2010/main" val="3718030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148</a:t>
            </a:fld>
            <a:endParaRPr lang="en-US" dirty="0"/>
          </a:p>
        </p:txBody>
      </p:sp>
      <p:sp>
        <p:nvSpPr>
          <p:cNvPr id="3" name="Title 2"/>
          <p:cNvSpPr>
            <a:spLocks noGrp="1"/>
          </p:cNvSpPr>
          <p:nvPr>
            <p:ph type="title"/>
          </p:nvPr>
        </p:nvSpPr>
        <p:spPr/>
        <p:txBody>
          <a:bodyPr/>
          <a:lstStyle/>
          <a:p>
            <a:r>
              <a:rPr lang="en-US" dirty="0"/>
              <a:t>Top 10 Password Cracking Methods</a:t>
            </a:r>
          </a:p>
        </p:txBody>
      </p:sp>
      <p:sp>
        <p:nvSpPr>
          <p:cNvPr id="4" name="Content Placeholder 3"/>
          <p:cNvSpPr>
            <a:spLocks noGrp="1"/>
          </p:cNvSpPr>
          <p:nvPr>
            <p:ph idx="1"/>
          </p:nvPr>
        </p:nvSpPr>
        <p:spPr/>
        <p:txBody>
          <a:bodyPr>
            <a:normAutofit fontScale="92500" lnSpcReduction="10000"/>
          </a:bodyPr>
          <a:lstStyle/>
          <a:p>
            <a:pPr marL="0" indent="0">
              <a:buNone/>
            </a:pPr>
            <a:r>
              <a:rPr lang="en-US" dirty="0"/>
              <a:t>1. Dictionary attack – e.g. “password”</a:t>
            </a:r>
          </a:p>
          <a:p>
            <a:pPr marL="0" indent="0">
              <a:buNone/>
            </a:pPr>
            <a:r>
              <a:rPr lang="en-US" dirty="0"/>
              <a:t>2. Brute force attack – e.g. “a, aa, ab, ac…”</a:t>
            </a:r>
          </a:p>
          <a:p>
            <a:pPr marL="0" indent="0">
              <a:buNone/>
            </a:pPr>
            <a:r>
              <a:rPr lang="en-US" dirty="0"/>
              <a:t>3. Rainbow table attack – precomputed hashes</a:t>
            </a:r>
          </a:p>
          <a:p>
            <a:pPr marL="0" indent="0">
              <a:buNone/>
            </a:pPr>
            <a:r>
              <a:rPr lang="en-US" dirty="0"/>
              <a:t>4. Phishing – typically email</a:t>
            </a:r>
          </a:p>
          <a:p>
            <a:pPr marL="0" indent="0">
              <a:buNone/>
            </a:pPr>
            <a:r>
              <a:rPr lang="en-US" dirty="0"/>
              <a:t>5. Social engineering – e.g. phone call</a:t>
            </a:r>
          </a:p>
          <a:p>
            <a:pPr marL="0" indent="0">
              <a:buNone/>
            </a:pPr>
            <a:r>
              <a:rPr lang="en-US" dirty="0"/>
              <a:t>6. Malware – e.g. from websites</a:t>
            </a:r>
          </a:p>
          <a:p>
            <a:pPr marL="0" indent="0">
              <a:buNone/>
            </a:pPr>
            <a:r>
              <a:rPr lang="en-US" dirty="0"/>
              <a:t>7. Offline cracking – taking time</a:t>
            </a:r>
          </a:p>
          <a:p>
            <a:pPr marL="0" indent="0">
              <a:buNone/>
            </a:pPr>
            <a:r>
              <a:rPr lang="en-US" dirty="0"/>
              <a:t>8. Shoulder surfing – watching</a:t>
            </a:r>
          </a:p>
          <a:p>
            <a:pPr marL="0" indent="0">
              <a:buNone/>
            </a:pPr>
            <a:r>
              <a:rPr lang="en-US" dirty="0"/>
              <a:t>9. </a:t>
            </a:r>
            <a:r>
              <a:rPr lang="en-US" dirty="0" err="1"/>
              <a:t>Spidering</a:t>
            </a:r>
            <a:r>
              <a:rPr lang="en-US" dirty="0"/>
              <a:t> – slurping open sources</a:t>
            </a:r>
          </a:p>
          <a:p>
            <a:pPr marL="0" indent="0">
              <a:buNone/>
            </a:pPr>
            <a:r>
              <a:rPr lang="en-US" dirty="0"/>
              <a:t>10. Guess – intelligent deduction</a:t>
            </a:r>
          </a:p>
        </p:txBody>
      </p:sp>
    </p:spTree>
    <p:extLst>
      <p:ext uri="{BB962C8B-B14F-4D97-AF65-F5344CB8AC3E}">
        <p14:creationId xmlns:p14="http://schemas.microsoft.com/office/powerpoint/2010/main" val="276002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p:cTn id="35"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p:cTn id="42"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p:cTn id="49"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4">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 calcmode="lin" valueType="num">
                                      <p:cBhvr>
                                        <p:cTn id="56"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4">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4">
                                            <p:txEl>
                                              <p:pRg st="8" end="8"/>
                                            </p:txEl>
                                          </p:spTgt>
                                        </p:tgtEl>
                                        <p:attrNameLst>
                                          <p:attrName>style.visibility</p:attrName>
                                        </p:attrNameLst>
                                      </p:cBhvr>
                                      <p:to>
                                        <p:strVal val="visible"/>
                                      </p:to>
                                    </p:set>
                                    <p:anim calcmode="lin" valueType="num">
                                      <p:cBhvr>
                                        <p:cTn id="63"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4">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4">
                                            <p:txEl>
                                              <p:pRg st="9" end="9"/>
                                            </p:txEl>
                                          </p:spTgt>
                                        </p:tgtEl>
                                        <p:attrNameLst>
                                          <p:attrName>style.visibility</p:attrName>
                                        </p:attrNameLst>
                                      </p:cBhvr>
                                      <p:to>
                                        <p:strVal val="visible"/>
                                      </p:to>
                                    </p:set>
                                    <p:anim calcmode="lin" valueType="num">
                                      <p:cBhvr>
                                        <p:cTn id="70" dur="500" fill="hold"/>
                                        <p:tgtEl>
                                          <p:spTgt spid="4">
                                            <p:txEl>
                                              <p:pRg st="9" end="9"/>
                                            </p:txEl>
                                          </p:spTgt>
                                        </p:tgtEl>
                                        <p:attrNameLst>
                                          <p:attrName>ppt_w</p:attrName>
                                        </p:attrNameLst>
                                      </p:cBhvr>
                                      <p:tavLst>
                                        <p:tav tm="0">
                                          <p:val>
                                            <p:fltVal val="0"/>
                                          </p:val>
                                        </p:tav>
                                        <p:tav tm="100000">
                                          <p:val>
                                            <p:strVal val="#ppt_w"/>
                                          </p:val>
                                        </p:tav>
                                      </p:tavLst>
                                    </p:anim>
                                    <p:anim calcmode="lin" valueType="num">
                                      <p:cBhvr>
                                        <p:cTn id="71" dur="500" fill="hold"/>
                                        <p:tgtEl>
                                          <p:spTgt spid="4">
                                            <p:txEl>
                                              <p:pRg st="9" end="9"/>
                                            </p:txEl>
                                          </p:spTgt>
                                        </p:tgtEl>
                                        <p:attrNameLst>
                                          <p:attrName>ppt_h</p:attrName>
                                        </p:attrNameLst>
                                      </p:cBhvr>
                                      <p:tavLst>
                                        <p:tav tm="0">
                                          <p:val>
                                            <p:fltVal val="0"/>
                                          </p:val>
                                        </p:tav>
                                        <p:tav tm="100000">
                                          <p:val>
                                            <p:strVal val="#ppt_h"/>
                                          </p:val>
                                        </p:tav>
                                      </p:tavLst>
                                    </p:anim>
                                    <p:animEffect transition="in" filter="fade">
                                      <p:cBhvr>
                                        <p:cTn id="7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149</a:t>
            </a:fld>
            <a:endParaRPr lang="en-US" dirty="0"/>
          </a:p>
        </p:txBody>
      </p:sp>
    </p:spTree>
    <p:extLst>
      <p:ext uri="{BB962C8B-B14F-4D97-AF65-F5344CB8AC3E}">
        <p14:creationId xmlns:p14="http://schemas.microsoft.com/office/powerpoint/2010/main" val="372200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pic>
        <p:nvPicPr>
          <p:cNvPr id="3074" name="Picture 3"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23" y="1261701"/>
            <a:ext cx="8925154" cy="5020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351151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150</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 </a:t>
            </a:r>
            <a:endParaRPr lang="en-US" sz="2000" dirty="0"/>
          </a:p>
        </p:txBody>
      </p:sp>
    </p:spTree>
    <p:extLst>
      <p:ext uri="{BB962C8B-B14F-4D97-AF65-F5344CB8AC3E}">
        <p14:creationId xmlns:p14="http://schemas.microsoft.com/office/powerpoint/2010/main" val="255567664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151</a:t>
            </a:fld>
            <a:endParaRPr lang="en-US"/>
          </a:p>
        </p:txBody>
      </p:sp>
      <p:sp>
        <p:nvSpPr>
          <p:cNvPr id="28" name="Rectangle 27"/>
          <p:cNvSpPr/>
          <p:nvPr/>
        </p:nvSpPr>
        <p:spPr>
          <a:xfrm>
            <a:off x="152400" y="1593474"/>
            <a:ext cx="1941512" cy="1683125"/>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9" name="Rectangle 28"/>
          <p:cNvSpPr/>
          <p:nvPr/>
        </p:nvSpPr>
        <p:spPr>
          <a:xfrm>
            <a:off x="152400" y="2888876"/>
            <a:ext cx="19415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Authorities</a:t>
            </a:r>
          </a:p>
        </p:txBody>
      </p:sp>
      <p:sp>
        <p:nvSpPr>
          <p:cNvPr id="39" name="Rectangle 38"/>
          <p:cNvSpPr/>
          <p:nvPr/>
        </p:nvSpPr>
        <p:spPr>
          <a:xfrm>
            <a:off x="5647763" y="1593474"/>
            <a:ext cx="1828801"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40" name="Rectangle 39"/>
          <p:cNvSpPr/>
          <p:nvPr/>
        </p:nvSpPr>
        <p:spPr>
          <a:xfrm>
            <a:off x="5638798" y="2882149"/>
            <a:ext cx="1828801"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Controls</a:t>
            </a:r>
          </a:p>
        </p:txBody>
      </p:sp>
      <p:sp>
        <p:nvSpPr>
          <p:cNvPr id="41" name="Rectangle 40"/>
          <p:cNvSpPr/>
          <p:nvPr/>
        </p:nvSpPr>
        <p:spPr>
          <a:xfrm>
            <a:off x="2249488" y="1593474"/>
            <a:ext cx="1712912" cy="1676399"/>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42" name="Rectangle 41"/>
          <p:cNvSpPr/>
          <p:nvPr/>
        </p:nvSpPr>
        <p:spPr>
          <a:xfrm>
            <a:off x="2249488" y="2888875"/>
            <a:ext cx="17129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Requirements</a:t>
            </a:r>
          </a:p>
        </p:txBody>
      </p:sp>
      <p:sp>
        <p:nvSpPr>
          <p:cNvPr id="43" name="Rectangle 42"/>
          <p:cNvSpPr/>
          <p:nvPr/>
        </p:nvSpPr>
        <p:spPr>
          <a:xfrm>
            <a:off x="7628965" y="1600200"/>
            <a:ext cx="1374135"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44" name="Rectangle 43"/>
          <p:cNvSpPr/>
          <p:nvPr/>
        </p:nvSpPr>
        <p:spPr>
          <a:xfrm>
            <a:off x="7620000" y="2888875"/>
            <a:ext cx="1374135"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Audits</a:t>
            </a:r>
          </a:p>
        </p:txBody>
      </p:sp>
      <p:sp>
        <p:nvSpPr>
          <p:cNvPr id="47" name="Rectangle 46"/>
          <p:cNvSpPr/>
          <p:nvPr/>
        </p:nvSpPr>
        <p:spPr>
          <a:xfrm>
            <a:off x="4114800" y="1593474"/>
            <a:ext cx="1371600"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48" name="Rectangle 47"/>
          <p:cNvSpPr/>
          <p:nvPr/>
        </p:nvSpPr>
        <p:spPr>
          <a:xfrm>
            <a:off x="4114800" y="2882149"/>
            <a:ext cx="1371600"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Policies</a:t>
            </a:r>
          </a:p>
        </p:txBody>
      </p:sp>
      <p:pic>
        <p:nvPicPr>
          <p:cNvPr id="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316892"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449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PCI</a:t>
            </a:r>
            <a:endParaRPr lang="en-US" sz="1400" dirty="0">
              <a:latin typeface="Arial Black" pitchFamily="34" charset="0"/>
            </a:endParaRPr>
          </a:p>
        </p:txBody>
      </p:sp>
      <p:pic>
        <p:nvPicPr>
          <p:cNvPr id="2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837840"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705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HIPAA</a:t>
            </a:r>
            <a:endParaRPr lang="en-US" sz="1400" dirty="0">
              <a:latin typeface="Arial Black" pitchFamily="34" charset="0"/>
            </a:endParaRPr>
          </a:p>
        </p:txBody>
      </p:sp>
      <p:pic>
        <p:nvPicPr>
          <p:cNvPr id="27"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1415571"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284782" y="2467357"/>
            <a:ext cx="860910"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NERC</a:t>
            </a:r>
            <a:endParaRPr lang="en-US" sz="1400" dirty="0">
              <a:latin typeface="Arial Black" pitchFamily="34" charset="0"/>
            </a:endParaRPr>
          </a:p>
        </p:txBody>
      </p:sp>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152</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153</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993280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155</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45622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156</a:t>
            </a:fld>
            <a:endParaRPr lang="en-US" dirty="0"/>
          </a:p>
        </p:txBody>
      </p:sp>
      <p:sp>
        <p:nvSpPr>
          <p:cNvPr id="3" name="Title 2"/>
          <p:cNvSpPr>
            <a:spLocks noGrp="1"/>
          </p:cNvSpPr>
          <p:nvPr>
            <p:ph type="title"/>
          </p:nvPr>
        </p:nvSpPr>
        <p:spPr/>
        <p:txBody>
          <a:bodyPr/>
          <a:lstStyle/>
          <a:p>
            <a:r>
              <a:rPr lang="en-US" dirty="0" smtClean="0"/>
              <a:t>DAC vs. MAC vs. RBAC</a:t>
            </a:r>
            <a:endParaRPr lang="en-US" dirty="0"/>
          </a:p>
        </p:txBody>
      </p:sp>
      <p:sp>
        <p:nvSpPr>
          <p:cNvPr id="24" name="Rectangle 23"/>
          <p:cNvSpPr/>
          <p:nvPr/>
        </p:nvSpPr>
        <p:spPr>
          <a:xfrm>
            <a:off x="76200" y="2458272"/>
            <a:ext cx="6934200" cy="2209945"/>
          </a:xfrm>
          <a:prstGeom prst="rect">
            <a:avLst/>
          </a:prstGeom>
          <a:gradFill>
            <a:gsLst>
              <a:gs pos="0">
                <a:schemeClr val="bg1">
                  <a:lumMod val="85000"/>
                  <a:alpha val="50000"/>
                </a:schemeClr>
              </a:gs>
              <a:gs pos="80000">
                <a:schemeClr val="bg1">
                  <a:lumMod val="85000"/>
                  <a:alpha val="50000"/>
                </a:schemeClr>
              </a:gs>
              <a:gs pos="100000">
                <a:schemeClr val="bg1">
                  <a:lumMod val="85000"/>
                  <a:alpha val="50000"/>
                </a:schemeClr>
              </a:gs>
            </a:gsLs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400"/>
          </a:p>
        </p:txBody>
      </p:sp>
      <p:grpSp>
        <p:nvGrpSpPr>
          <p:cNvPr id="1035" name="Group 1034"/>
          <p:cNvGrpSpPr/>
          <p:nvPr/>
        </p:nvGrpSpPr>
        <p:grpSpPr>
          <a:xfrm>
            <a:off x="2007448" y="1447800"/>
            <a:ext cx="1549130" cy="3962400"/>
            <a:chOff x="2007448" y="1447800"/>
            <a:chExt cx="1549130" cy="3962400"/>
          </a:xfrm>
        </p:grpSpPr>
        <p:sp>
          <p:nvSpPr>
            <p:cNvPr id="55" name="Down Arrow 54"/>
            <p:cNvSpPr/>
            <p:nvPr/>
          </p:nvSpPr>
          <p:spPr>
            <a:xfrm>
              <a:off x="2007448" y="2454205"/>
              <a:ext cx="1549130" cy="2955995"/>
            </a:xfrm>
            <a:prstGeom prst="downArrow">
              <a:avLst>
                <a:gd name="adj1" fmla="val 50000"/>
                <a:gd name="adj2" fmla="val 41209"/>
              </a:avLst>
            </a:prstGeom>
            <a:gradFill>
              <a:gsLst>
                <a:gs pos="0">
                  <a:schemeClr val="bg1">
                    <a:lumMod val="85000"/>
                    <a:alpha val="50000"/>
                  </a:schemeClr>
                </a:gs>
                <a:gs pos="80000">
                  <a:schemeClr val="bg1">
                    <a:lumMod val="85000"/>
                    <a:alpha val="50000"/>
                  </a:schemeClr>
                </a:gs>
                <a:gs pos="100000">
                  <a:schemeClr val="bg1">
                    <a:lumMod val="85000"/>
                    <a:alpha val="50000"/>
                  </a:schemeClr>
                </a:gs>
              </a:gsLs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400"/>
            </a:p>
          </p:txBody>
        </p:sp>
        <p:grpSp>
          <p:nvGrpSpPr>
            <p:cNvPr id="54" name="Group 53"/>
            <p:cNvGrpSpPr/>
            <p:nvPr/>
          </p:nvGrpSpPr>
          <p:grpSpPr>
            <a:xfrm>
              <a:off x="2057400" y="1447800"/>
              <a:ext cx="1416558" cy="1390429"/>
              <a:chOff x="2057400" y="1447800"/>
              <a:chExt cx="1416558" cy="1390429"/>
            </a:xfrm>
          </p:grpSpPr>
          <p:sp>
            <p:nvSpPr>
              <p:cNvPr id="5" name="TextBox 4"/>
              <p:cNvSpPr txBox="1"/>
              <p:nvPr/>
            </p:nvSpPr>
            <p:spPr>
              <a:xfrm>
                <a:off x="2059380" y="1447800"/>
                <a:ext cx="1414577" cy="369332"/>
              </a:xfrm>
              <a:prstGeom prst="rect">
                <a:avLst/>
              </a:prstGeom>
              <a:noFill/>
            </p:spPr>
            <p:txBody>
              <a:bodyPr wrap="square" rtlCol="0">
                <a:spAutoFit/>
              </a:bodyPr>
              <a:lstStyle/>
              <a:p>
                <a:pPr algn="ctr"/>
                <a:r>
                  <a:rPr lang="en-US" b="1" dirty="0" smtClean="0"/>
                  <a:t>DAC</a:t>
                </a:r>
                <a:endParaRPr lang="en-US" b="1" dirty="0"/>
              </a:p>
            </p:txBody>
          </p:sp>
          <p:sp>
            <p:nvSpPr>
              <p:cNvPr id="37" name="TextBox 36"/>
              <p:cNvSpPr txBox="1"/>
              <p:nvPr/>
            </p:nvSpPr>
            <p:spPr>
              <a:xfrm>
                <a:off x="2059381" y="2530452"/>
                <a:ext cx="1414577" cy="30777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59" name="TextBox 58"/>
              <p:cNvSpPr txBox="1"/>
              <p:nvPr/>
            </p:nvSpPr>
            <p:spPr>
              <a:xfrm>
                <a:off x="2057400" y="1676400"/>
                <a:ext cx="1414577" cy="584775"/>
              </a:xfrm>
              <a:prstGeom prst="rect">
                <a:avLst/>
              </a:prstGeom>
              <a:noFill/>
            </p:spPr>
            <p:txBody>
              <a:bodyPr wrap="square" rtlCol="0">
                <a:spAutoFit/>
              </a:bodyPr>
              <a:lstStyle/>
              <a:p>
                <a:pPr algn="ctr"/>
                <a:r>
                  <a:rPr lang="en-US" sz="1600" dirty="0"/>
                  <a:t>Discretionary Access Control</a:t>
                </a:r>
              </a:p>
            </p:txBody>
          </p:sp>
        </p:grpSp>
      </p:grpSp>
      <p:grpSp>
        <p:nvGrpSpPr>
          <p:cNvPr id="1036" name="Group 1035"/>
          <p:cNvGrpSpPr/>
          <p:nvPr/>
        </p:nvGrpSpPr>
        <p:grpSpPr>
          <a:xfrm>
            <a:off x="3734359" y="1452442"/>
            <a:ext cx="1549130" cy="3957758"/>
            <a:chOff x="3734359" y="1452442"/>
            <a:chExt cx="1549130" cy="3957758"/>
          </a:xfrm>
        </p:grpSpPr>
        <p:sp>
          <p:nvSpPr>
            <p:cNvPr id="56" name="Down Arrow 55"/>
            <p:cNvSpPr/>
            <p:nvPr/>
          </p:nvSpPr>
          <p:spPr>
            <a:xfrm>
              <a:off x="3734359" y="2454205"/>
              <a:ext cx="1549130" cy="2955995"/>
            </a:xfrm>
            <a:prstGeom prst="downArrow">
              <a:avLst>
                <a:gd name="adj1" fmla="val 50000"/>
                <a:gd name="adj2" fmla="val 41837"/>
              </a:avLst>
            </a:prstGeom>
            <a:gradFill>
              <a:gsLst>
                <a:gs pos="0">
                  <a:schemeClr val="bg1">
                    <a:lumMod val="85000"/>
                    <a:alpha val="50000"/>
                  </a:schemeClr>
                </a:gs>
                <a:gs pos="80000">
                  <a:schemeClr val="bg1">
                    <a:lumMod val="85000"/>
                    <a:alpha val="50000"/>
                  </a:schemeClr>
                </a:gs>
                <a:gs pos="100000">
                  <a:schemeClr val="bg1">
                    <a:lumMod val="85000"/>
                    <a:alpha val="50000"/>
                  </a:schemeClr>
                </a:gs>
              </a:gsLs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400"/>
            </a:p>
          </p:txBody>
        </p:sp>
        <p:grpSp>
          <p:nvGrpSpPr>
            <p:cNvPr id="30" name="Group 29"/>
            <p:cNvGrpSpPr/>
            <p:nvPr/>
          </p:nvGrpSpPr>
          <p:grpSpPr>
            <a:xfrm>
              <a:off x="3790951" y="1452442"/>
              <a:ext cx="1416557" cy="2101253"/>
              <a:chOff x="3790951" y="1452442"/>
              <a:chExt cx="1416557" cy="2101253"/>
            </a:xfrm>
          </p:grpSpPr>
          <p:sp>
            <p:nvSpPr>
              <p:cNvPr id="14" name="TextBox 13"/>
              <p:cNvSpPr txBox="1"/>
              <p:nvPr/>
            </p:nvSpPr>
            <p:spPr>
              <a:xfrm>
                <a:off x="3792931" y="1452442"/>
                <a:ext cx="1414577" cy="369332"/>
              </a:xfrm>
              <a:prstGeom prst="rect">
                <a:avLst/>
              </a:prstGeom>
              <a:noFill/>
            </p:spPr>
            <p:txBody>
              <a:bodyPr wrap="square" rtlCol="0">
                <a:spAutoFit/>
              </a:bodyPr>
              <a:lstStyle/>
              <a:p>
                <a:pPr algn="ctr"/>
                <a:r>
                  <a:rPr lang="en-US" b="1" dirty="0" smtClean="0"/>
                  <a:t>MAC</a:t>
                </a:r>
                <a:endParaRPr lang="en-US" b="1" dirty="0"/>
              </a:p>
            </p:txBody>
          </p:sp>
          <p:sp>
            <p:nvSpPr>
              <p:cNvPr id="40" name="TextBox 39"/>
              <p:cNvSpPr txBox="1"/>
              <p:nvPr/>
            </p:nvSpPr>
            <p:spPr>
              <a:xfrm>
                <a:off x="3792931" y="2528775"/>
                <a:ext cx="1414577" cy="30777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41" name="TextBox 40"/>
              <p:cNvSpPr txBox="1"/>
              <p:nvPr/>
            </p:nvSpPr>
            <p:spPr>
              <a:xfrm>
                <a:off x="3792931" y="3245918"/>
                <a:ext cx="1414577"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60" name="TextBox 59"/>
              <p:cNvSpPr txBox="1"/>
              <p:nvPr/>
            </p:nvSpPr>
            <p:spPr>
              <a:xfrm>
                <a:off x="3790951" y="1681042"/>
                <a:ext cx="1414577" cy="584775"/>
              </a:xfrm>
              <a:prstGeom prst="rect">
                <a:avLst/>
              </a:prstGeom>
              <a:noFill/>
            </p:spPr>
            <p:txBody>
              <a:bodyPr wrap="square" rtlCol="0">
                <a:spAutoFit/>
              </a:bodyPr>
              <a:lstStyle/>
              <a:p>
                <a:pPr algn="ctr"/>
                <a:r>
                  <a:rPr lang="en-US" sz="1600" dirty="0"/>
                  <a:t>Mandatory Access Control</a:t>
                </a:r>
              </a:p>
            </p:txBody>
          </p:sp>
        </p:grpSp>
      </p:grpSp>
      <p:grpSp>
        <p:nvGrpSpPr>
          <p:cNvPr id="1037" name="Group 1036"/>
          <p:cNvGrpSpPr/>
          <p:nvPr/>
        </p:nvGrpSpPr>
        <p:grpSpPr>
          <a:xfrm>
            <a:off x="5461270" y="1451975"/>
            <a:ext cx="1549130" cy="3958225"/>
            <a:chOff x="5461270" y="1451975"/>
            <a:chExt cx="1549130" cy="3958225"/>
          </a:xfrm>
        </p:grpSpPr>
        <p:sp>
          <p:nvSpPr>
            <p:cNvPr id="57" name="Down Arrow 56"/>
            <p:cNvSpPr/>
            <p:nvPr/>
          </p:nvSpPr>
          <p:spPr>
            <a:xfrm>
              <a:off x="5461270" y="2454205"/>
              <a:ext cx="1549130" cy="2955995"/>
            </a:xfrm>
            <a:prstGeom prst="downArrow">
              <a:avLst>
                <a:gd name="adj1" fmla="val 50000"/>
                <a:gd name="adj2" fmla="val 41837"/>
              </a:avLst>
            </a:prstGeom>
            <a:gradFill>
              <a:gsLst>
                <a:gs pos="0">
                  <a:schemeClr val="bg1">
                    <a:lumMod val="85000"/>
                    <a:alpha val="50000"/>
                  </a:schemeClr>
                </a:gs>
                <a:gs pos="80000">
                  <a:schemeClr val="bg1">
                    <a:lumMod val="85000"/>
                    <a:alpha val="50000"/>
                  </a:schemeClr>
                </a:gs>
                <a:gs pos="100000">
                  <a:schemeClr val="bg1">
                    <a:lumMod val="85000"/>
                    <a:alpha val="50000"/>
                  </a:schemeClr>
                </a:gs>
              </a:gsLs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400"/>
            </a:p>
          </p:txBody>
        </p:sp>
        <p:grpSp>
          <p:nvGrpSpPr>
            <p:cNvPr id="31" name="Group 30"/>
            <p:cNvGrpSpPr/>
            <p:nvPr/>
          </p:nvGrpSpPr>
          <p:grpSpPr>
            <a:xfrm>
              <a:off x="5475070" y="1451975"/>
              <a:ext cx="1485899" cy="2836767"/>
              <a:chOff x="5475070" y="1451975"/>
              <a:chExt cx="1485899" cy="2836767"/>
            </a:xfrm>
          </p:grpSpPr>
          <p:sp>
            <p:nvSpPr>
              <p:cNvPr id="35" name="TextBox 34"/>
              <p:cNvSpPr txBox="1"/>
              <p:nvPr/>
            </p:nvSpPr>
            <p:spPr>
              <a:xfrm>
                <a:off x="5526481" y="1451975"/>
                <a:ext cx="1414577" cy="369332"/>
              </a:xfrm>
              <a:prstGeom prst="rect">
                <a:avLst/>
              </a:prstGeom>
              <a:noFill/>
            </p:spPr>
            <p:txBody>
              <a:bodyPr wrap="square" rtlCol="0">
                <a:spAutoFit/>
              </a:bodyPr>
              <a:lstStyle/>
              <a:p>
                <a:pPr algn="ctr"/>
                <a:r>
                  <a:rPr lang="en-US" b="1" dirty="0" smtClean="0"/>
                  <a:t>ABAC</a:t>
                </a:r>
                <a:endParaRPr lang="en-US" b="1" dirty="0"/>
              </a:p>
            </p:txBody>
          </p:sp>
          <p:sp>
            <p:nvSpPr>
              <p:cNvPr id="43" name="TextBox 42"/>
              <p:cNvSpPr txBox="1"/>
              <p:nvPr/>
            </p:nvSpPr>
            <p:spPr>
              <a:xfrm>
                <a:off x="5520187" y="2533919"/>
                <a:ext cx="1414577" cy="30777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44" name="TextBox 43"/>
              <p:cNvSpPr txBox="1"/>
              <p:nvPr/>
            </p:nvSpPr>
            <p:spPr>
              <a:xfrm>
                <a:off x="5520187" y="3251062"/>
                <a:ext cx="1414577" cy="30777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45" name="TextBox 44"/>
              <p:cNvSpPr txBox="1"/>
              <p:nvPr/>
            </p:nvSpPr>
            <p:spPr>
              <a:xfrm>
                <a:off x="5512810" y="3980965"/>
                <a:ext cx="1414577" cy="307777"/>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US" sz="1400" b="1" dirty="0" smtClean="0"/>
                  <a:t>ATTRIBUTES</a:t>
                </a:r>
                <a:endParaRPr lang="en-US" sz="1400" b="1" dirty="0"/>
              </a:p>
            </p:txBody>
          </p:sp>
          <p:sp>
            <p:nvSpPr>
              <p:cNvPr id="61" name="TextBox 60"/>
              <p:cNvSpPr txBox="1"/>
              <p:nvPr/>
            </p:nvSpPr>
            <p:spPr>
              <a:xfrm>
                <a:off x="5475070" y="1688289"/>
                <a:ext cx="1485899" cy="584775"/>
              </a:xfrm>
              <a:prstGeom prst="rect">
                <a:avLst/>
              </a:prstGeom>
              <a:noFill/>
            </p:spPr>
            <p:txBody>
              <a:bodyPr wrap="square" rtlCol="0">
                <a:spAutoFit/>
              </a:bodyPr>
              <a:lstStyle/>
              <a:p>
                <a:pPr algn="ctr"/>
                <a:r>
                  <a:rPr lang="en-US" sz="1600" dirty="0"/>
                  <a:t>Attribute-Based Access Control</a:t>
                </a:r>
              </a:p>
            </p:txBody>
          </p:sp>
        </p:grpSp>
      </p:grpSp>
      <p:grpSp>
        <p:nvGrpSpPr>
          <p:cNvPr id="1024" name="Group 1023"/>
          <p:cNvGrpSpPr/>
          <p:nvPr/>
        </p:nvGrpSpPr>
        <p:grpSpPr>
          <a:xfrm>
            <a:off x="2045710" y="5009744"/>
            <a:ext cx="4889789" cy="640080"/>
            <a:chOff x="2045710" y="5009744"/>
            <a:chExt cx="4889789" cy="640080"/>
          </a:xfrm>
        </p:grpSpPr>
        <p:sp>
          <p:nvSpPr>
            <p:cNvPr id="23" name="Rectangle 22"/>
            <p:cNvSpPr/>
            <p:nvPr/>
          </p:nvSpPr>
          <p:spPr>
            <a:xfrm>
              <a:off x="2054564" y="5330489"/>
              <a:ext cx="4872823" cy="30301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POLICY, RULES, AND RELATIONSHIPS</a:t>
              </a:r>
              <a:endParaRPr lang="en-US" sz="1400" dirty="0"/>
            </a:p>
          </p:txBody>
        </p:sp>
        <p:sp>
          <p:nvSpPr>
            <p:cNvPr id="49" name="Rectangle 48"/>
            <p:cNvSpPr/>
            <p:nvPr/>
          </p:nvSpPr>
          <p:spPr>
            <a:xfrm>
              <a:off x="2045710" y="5029200"/>
              <a:ext cx="4882374" cy="30301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cap="all" dirty="0"/>
                <a:t>Reference Monitor</a:t>
              </a:r>
            </a:p>
          </p:txBody>
        </p:sp>
        <p:sp>
          <p:nvSpPr>
            <p:cNvPr id="29" name="Flowchart: Decision 28"/>
            <p:cNvSpPr>
              <a:spLocks noChangeAspect="1"/>
            </p:cNvSpPr>
            <p:nvPr/>
          </p:nvSpPr>
          <p:spPr>
            <a:xfrm>
              <a:off x="6295419" y="5009744"/>
              <a:ext cx="640080" cy="640080"/>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Arial Black" panose="020B0A04020102020204" pitchFamily="34" charset="0"/>
                </a:rPr>
                <a:t>?</a:t>
              </a:r>
              <a:endParaRPr lang="en-US" dirty="0">
                <a:latin typeface="Arial Black" panose="020B0A04020102020204" pitchFamily="34" charset="0"/>
              </a:endParaRPr>
            </a:p>
          </p:txBody>
        </p:sp>
      </p:grpSp>
      <p:sp>
        <p:nvSpPr>
          <p:cNvPr id="33" name="TextBox 32"/>
          <p:cNvSpPr txBox="1"/>
          <p:nvPr/>
        </p:nvSpPr>
        <p:spPr>
          <a:xfrm>
            <a:off x="145542" y="3249270"/>
            <a:ext cx="1664208" cy="610799"/>
          </a:xfrm>
          <a:prstGeom prst="rect">
            <a:avLst/>
          </a:prstGeom>
        </p:spPr>
        <p:style>
          <a:lnRef idx="1">
            <a:schemeClr val="dk1"/>
          </a:lnRef>
          <a:fillRef idx="3">
            <a:schemeClr val="dk1"/>
          </a:fillRef>
          <a:effectRef idx="2">
            <a:schemeClr val="dk1"/>
          </a:effectRef>
          <a:fontRef idx="minor">
            <a:schemeClr val="lt1"/>
          </a:fontRef>
        </p:style>
        <p:txBody>
          <a:bodyPr wrap="square" rtlCol="0" anchor="ctr">
            <a:noAutofit/>
          </a:bodyPr>
          <a:lstStyle/>
          <a:p>
            <a:pPr algn="ctr"/>
            <a:r>
              <a:rPr lang="en-US" sz="1400" b="1" dirty="0"/>
              <a:t>OBJECTS</a:t>
            </a:r>
          </a:p>
        </p:txBody>
      </p:sp>
      <p:grpSp>
        <p:nvGrpSpPr>
          <p:cNvPr id="62" name="Group 61"/>
          <p:cNvGrpSpPr/>
          <p:nvPr/>
        </p:nvGrpSpPr>
        <p:grpSpPr>
          <a:xfrm>
            <a:off x="2068235" y="3276600"/>
            <a:ext cx="7015942" cy="578762"/>
            <a:chOff x="2068235" y="3276600"/>
            <a:chExt cx="7015942" cy="578762"/>
          </a:xfrm>
        </p:grpSpPr>
        <p:pic>
          <p:nvPicPr>
            <p:cNvPr id="1030" name="Picture 6"/>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809179" y="3276600"/>
              <a:ext cx="66675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7220275" y="3276601"/>
              <a:ext cx="520174" cy="533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8544659" y="3291525"/>
              <a:ext cx="539518" cy="50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Rectangle 50"/>
            <p:cNvSpPr/>
            <p:nvPr/>
          </p:nvSpPr>
          <p:spPr>
            <a:xfrm>
              <a:off x="2068235" y="3552351"/>
              <a:ext cx="4872823" cy="3030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RESOURCE OR ENTITY TO BE PROTECTED FROM ACCESS</a:t>
              </a:r>
              <a:endParaRPr lang="en-US" sz="1400" dirty="0"/>
            </a:p>
          </p:txBody>
        </p:sp>
      </p:grpSp>
      <p:sp>
        <p:nvSpPr>
          <p:cNvPr id="36" name="TextBox 35"/>
          <p:cNvSpPr txBox="1"/>
          <p:nvPr/>
        </p:nvSpPr>
        <p:spPr>
          <a:xfrm>
            <a:off x="138166" y="3977497"/>
            <a:ext cx="1664208" cy="610799"/>
          </a:xfrm>
          <a:prstGeom prst="rect">
            <a:avLst/>
          </a:prstGeom>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sz="1400" b="1" dirty="0" smtClean="0"/>
              <a:t>EVIRONMENT</a:t>
            </a:r>
            <a:endParaRPr lang="en-US" sz="1400" b="1" dirty="0"/>
          </a:p>
        </p:txBody>
      </p:sp>
      <p:grpSp>
        <p:nvGrpSpPr>
          <p:cNvPr id="63" name="Group 62"/>
          <p:cNvGrpSpPr/>
          <p:nvPr/>
        </p:nvGrpSpPr>
        <p:grpSpPr>
          <a:xfrm>
            <a:off x="2060857" y="4019629"/>
            <a:ext cx="6763607" cy="568668"/>
            <a:chOff x="2060857" y="4019629"/>
            <a:chExt cx="6763607" cy="568668"/>
          </a:xfrm>
        </p:grpSpPr>
        <p:pic>
          <p:nvPicPr>
            <p:cNvPr id="26" name="Picture 25"/>
            <p:cNvPicPr>
              <a:picLocks noChangeAspect="1"/>
            </p:cNvPicPr>
            <p:nvPr/>
          </p:nvPicPr>
          <p:blipFill>
            <a:blip r:embed="rId6">
              <a:duotone>
                <a:schemeClr val="accent4">
                  <a:shade val="45000"/>
                  <a:satMod val="135000"/>
                </a:schemeClr>
                <a:prstClr val="white"/>
              </a:duotone>
            </a:blip>
            <a:stretch>
              <a:fillRect/>
            </a:stretch>
          </p:blipFill>
          <p:spPr>
            <a:xfrm>
              <a:off x="7124431" y="4028713"/>
              <a:ext cx="1129501" cy="520058"/>
            </a:xfrm>
            <a:prstGeom prst="rect">
              <a:avLst/>
            </a:prstGeom>
            <a:noFill/>
            <a:ln>
              <a:noFill/>
            </a:ln>
          </p:spPr>
        </p:pic>
        <p:pic>
          <p:nvPicPr>
            <p:cNvPr id="27" name="Picture 26"/>
            <p:cNvPicPr>
              <a:picLocks noChangeAspect="1"/>
            </p:cNvPicPr>
            <p:nvPr/>
          </p:nvPicPr>
          <p:blipFill>
            <a:blip r:embed="rId7">
              <a:duotone>
                <a:schemeClr val="accent4">
                  <a:shade val="45000"/>
                  <a:satMod val="135000"/>
                </a:schemeClr>
                <a:prstClr val="white"/>
              </a:duotone>
            </a:blip>
            <a:stretch>
              <a:fillRect/>
            </a:stretch>
          </p:blipFill>
          <p:spPr>
            <a:xfrm>
              <a:off x="8284736" y="4019629"/>
              <a:ext cx="539728" cy="548576"/>
            </a:xfrm>
            <a:prstGeom prst="rect">
              <a:avLst/>
            </a:prstGeom>
            <a:noFill/>
            <a:ln>
              <a:noFill/>
            </a:ln>
          </p:spPr>
        </p:pic>
        <p:sp>
          <p:nvSpPr>
            <p:cNvPr id="52" name="Rectangle 51"/>
            <p:cNvSpPr/>
            <p:nvPr/>
          </p:nvSpPr>
          <p:spPr>
            <a:xfrm>
              <a:off x="2060857" y="4285286"/>
              <a:ext cx="4872823" cy="30301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smtClean="0"/>
                <a:t>DYNAMIC FACTORS, INDEPENDENT OF SUBJECT AND OBJECT</a:t>
              </a:r>
              <a:endParaRPr lang="en-US" sz="1400" dirty="0"/>
            </a:p>
          </p:txBody>
        </p:sp>
      </p:grpSp>
      <p:sp>
        <p:nvSpPr>
          <p:cNvPr id="32" name="TextBox 31"/>
          <p:cNvSpPr txBox="1"/>
          <p:nvPr/>
        </p:nvSpPr>
        <p:spPr>
          <a:xfrm>
            <a:off x="145542" y="2530451"/>
            <a:ext cx="1664208" cy="61079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1400" b="1" dirty="0"/>
              <a:t>SUBJECTS</a:t>
            </a:r>
          </a:p>
        </p:txBody>
      </p:sp>
      <p:grpSp>
        <p:nvGrpSpPr>
          <p:cNvPr id="58" name="Group 57"/>
          <p:cNvGrpSpPr/>
          <p:nvPr/>
        </p:nvGrpSpPr>
        <p:grpSpPr>
          <a:xfrm>
            <a:off x="2057906" y="2533919"/>
            <a:ext cx="6629427" cy="598898"/>
            <a:chOff x="2057906" y="2533919"/>
            <a:chExt cx="6629427" cy="598898"/>
          </a:xfrm>
        </p:grpSpPr>
        <p:pic>
          <p:nvPicPr>
            <p:cNvPr id="1028" name="Picture 4"/>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30055" y="2564443"/>
              <a:ext cx="459126" cy="529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32065" y="2533919"/>
              <a:ext cx="755268" cy="572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a:xfrm>
              <a:off x="2057906" y="2829806"/>
              <a:ext cx="4872823" cy="30301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REQUESTING HUMAN, USER, OR NON-PERSON-ENTITY (NPE)</a:t>
              </a:r>
              <a:endParaRPr lang="en-US" sz="1400" dirty="0"/>
            </a:p>
          </p:txBody>
        </p:sp>
      </p:grpSp>
    </p:spTree>
    <p:extLst>
      <p:ext uri="{BB962C8B-B14F-4D97-AF65-F5344CB8AC3E}">
        <p14:creationId xmlns:p14="http://schemas.microsoft.com/office/powerpoint/2010/main" val="22934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wipe(left)">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24"/>
                                        </p:tgtEl>
                                        <p:attrNameLst>
                                          <p:attrName>style.visibility</p:attrName>
                                        </p:attrNameLst>
                                      </p:cBhvr>
                                      <p:to>
                                        <p:strVal val="visible"/>
                                      </p:to>
                                    </p:set>
                                    <p:animEffect transition="in" filter="wipe(up)">
                                      <p:cBhvr>
                                        <p:cTn id="25" dur="500"/>
                                        <p:tgtEl>
                                          <p:spTgt spid="10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035"/>
                                        </p:tgtEl>
                                        <p:attrNameLst>
                                          <p:attrName>style.visibility</p:attrName>
                                        </p:attrNameLst>
                                      </p:cBhvr>
                                      <p:to>
                                        <p:strVal val="visible"/>
                                      </p:to>
                                    </p:set>
                                    <p:animEffect transition="in" filter="wipe(up)">
                                      <p:cBhvr>
                                        <p:cTn id="30" dur="500"/>
                                        <p:tgtEl>
                                          <p:spTgt spid="10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036"/>
                                        </p:tgtEl>
                                        <p:attrNameLst>
                                          <p:attrName>style.visibility</p:attrName>
                                        </p:attrNameLst>
                                      </p:cBhvr>
                                      <p:to>
                                        <p:strVal val="visible"/>
                                      </p:to>
                                    </p:set>
                                    <p:animEffect transition="in" filter="wipe(up)">
                                      <p:cBhvr>
                                        <p:cTn id="35" dur="500"/>
                                        <p:tgtEl>
                                          <p:spTgt spid="10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37"/>
                                        </p:tgtEl>
                                        <p:attrNameLst>
                                          <p:attrName>style.visibility</p:attrName>
                                        </p:attrNameLst>
                                      </p:cBhvr>
                                      <p:to>
                                        <p:strVal val="visible"/>
                                      </p:to>
                                    </p:set>
                                    <p:animEffect transition="in" filter="wipe(up)">
                                      <p:cBhvr>
                                        <p:cTn id="40"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157</a:t>
            </a:fld>
            <a:endParaRPr lang="en-US" dirty="0"/>
          </a:p>
        </p:txBody>
      </p:sp>
      <p:sp>
        <p:nvSpPr>
          <p:cNvPr id="3" name="Title 2"/>
          <p:cNvSpPr>
            <a:spLocks noGrp="1"/>
          </p:cNvSpPr>
          <p:nvPr>
            <p:ph type="title"/>
          </p:nvPr>
        </p:nvSpPr>
        <p:spPr/>
        <p:txBody>
          <a:bodyPr>
            <a:normAutofit/>
          </a:bodyPr>
          <a:lstStyle/>
          <a:p>
            <a:r>
              <a:rPr lang="en-US" dirty="0" smtClean="0"/>
              <a:t>Access Control List Trust Chain</a:t>
            </a:r>
            <a:endParaRPr lang="en-US" dirty="0"/>
          </a:p>
        </p:txBody>
      </p:sp>
      <p:pic>
        <p:nvPicPr>
          <p:cNvPr id="8" name="Picture 7"/>
          <p:cNvPicPr>
            <a:picLocks noChangeAspect="1"/>
          </p:cNvPicPr>
          <p:nvPr/>
        </p:nvPicPr>
        <p:blipFill>
          <a:blip r:embed="rId3"/>
          <a:stretch>
            <a:fillRect/>
          </a:stretch>
        </p:blipFill>
        <p:spPr>
          <a:xfrm>
            <a:off x="453033" y="2286000"/>
            <a:ext cx="8237934" cy="3650296"/>
          </a:xfrm>
          <a:prstGeom prst="rect">
            <a:avLst/>
          </a:prstGeom>
        </p:spPr>
      </p:pic>
    </p:spTree>
    <p:extLst>
      <p:ext uri="{BB962C8B-B14F-4D97-AF65-F5344CB8AC3E}">
        <p14:creationId xmlns:p14="http://schemas.microsoft.com/office/powerpoint/2010/main" val="334209101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04800" y="1348322"/>
            <a:ext cx="8359864" cy="4823878"/>
          </a:xfrm>
          <a:prstGeom prst="rect">
            <a:avLst/>
          </a:prstGeom>
        </p:spPr>
      </p:pic>
      <p:sp>
        <p:nvSpPr>
          <p:cNvPr id="2" name="Slide Number Placeholder 1"/>
          <p:cNvSpPr>
            <a:spLocks noGrp="1"/>
          </p:cNvSpPr>
          <p:nvPr>
            <p:ph type="sldNum" sz="quarter" idx="10"/>
          </p:nvPr>
        </p:nvSpPr>
        <p:spPr/>
        <p:txBody>
          <a:bodyPr/>
          <a:lstStyle/>
          <a:p>
            <a:fld id="{FB124A42-3BFC-4002-A422-5D3896DD5E41}" type="slidenum">
              <a:rPr lang="en-US" smtClean="0"/>
              <a:pPr/>
              <a:t>158</a:t>
            </a:fld>
            <a:endParaRPr lang="en-US" dirty="0"/>
          </a:p>
        </p:txBody>
      </p:sp>
      <p:sp>
        <p:nvSpPr>
          <p:cNvPr id="3" name="Title 2"/>
          <p:cNvSpPr>
            <a:spLocks noGrp="1"/>
          </p:cNvSpPr>
          <p:nvPr>
            <p:ph type="title"/>
          </p:nvPr>
        </p:nvSpPr>
        <p:spPr/>
        <p:txBody>
          <a:bodyPr/>
          <a:lstStyle/>
          <a:p>
            <a:r>
              <a:rPr lang="en-US" dirty="0"/>
              <a:t>Attribute-Based Access </a:t>
            </a:r>
            <a:r>
              <a:rPr lang="en-US" dirty="0" smtClean="0"/>
              <a:t>Control Trust Chain</a:t>
            </a:r>
            <a:endParaRPr lang="en-US" dirty="0"/>
          </a:p>
        </p:txBody>
      </p:sp>
    </p:spTree>
    <p:extLst>
      <p:ext uri="{BB962C8B-B14F-4D97-AF65-F5344CB8AC3E}">
        <p14:creationId xmlns:p14="http://schemas.microsoft.com/office/powerpoint/2010/main" val="155559775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mtClean="0"/>
              <a:t>SESAME</a:t>
            </a:r>
          </a:p>
        </p:txBody>
      </p:sp>
      <p:sp>
        <p:nvSpPr>
          <p:cNvPr id="92163" name="Rectangle 3"/>
          <p:cNvSpPr>
            <a:spLocks noGrp="1" noChangeArrowheads="1"/>
          </p:cNvSpPr>
          <p:nvPr>
            <p:ph idx="1"/>
          </p:nvPr>
        </p:nvSpPr>
        <p:spPr/>
        <p:txBody>
          <a:bodyPr>
            <a:normAutofit/>
          </a:bodyPr>
          <a:lstStyle/>
          <a:p>
            <a:pPr>
              <a:buNone/>
            </a:pPr>
            <a:r>
              <a:rPr lang="en-US" dirty="0" smtClean="0"/>
              <a:t>European technology, developed to extend Kerberos and improve on it’s weaknesses</a:t>
            </a:r>
          </a:p>
          <a:p>
            <a:pPr lvl="1"/>
            <a:r>
              <a:rPr lang="en-US" dirty="0" smtClean="0"/>
              <a:t>Sesame uses both symmetric and asymmetric cryptography.</a:t>
            </a:r>
          </a:p>
          <a:p>
            <a:pPr lvl="1"/>
            <a:r>
              <a:rPr lang="en-US" dirty="0" smtClean="0"/>
              <a:t>Uses “Privileged Attribute Certificates” rather than tickets, PACS are digitally signed and contain the subjects identity, access capabilities for the object, access time period and lifetime of the PAC.</a:t>
            </a:r>
          </a:p>
          <a:p>
            <a:pPr lvl="1"/>
            <a:r>
              <a:rPr lang="en-US" dirty="0" smtClean="0"/>
              <a:t>PACS come from the Privileged Attribute Server.</a:t>
            </a:r>
          </a:p>
        </p:txBody>
      </p:sp>
    </p:spTree>
    <p:extLst>
      <p:ext uri="{BB962C8B-B14F-4D97-AF65-F5344CB8AC3E}">
        <p14:creationId xmlns:p14="http://schemas.microsoft.com/office/powerpoint/2010/main" val="2878987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16</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160</a:t>
            </a:fld>
            <a:endParaRPr lang="en-US" dirty="0"/>
          </a:p>
        </p:txBody>
      </p:sp>
      <p:sp>
        <p:nvSpPr>
          <p:cNvPr id="3" name="Title 2"/>
          <p:cNvSpPr>
            <a:spLocks noGrp="1"/>
          </p:cNvSpPr>
          <p:nvPr>
            <p:ph type="title"/>
          </p:nvPr>
        </p:nvSpPr>
        <p:spPr/>
        <p:txBody>
          <a:bodyPr/>
          <a:lstStyle/>
          <a:p>
            <a:r>
              <a:rPr lang="en-US" dirty="0" smtClean="0"/>
              <a:t>SESAME</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99436"/>
            <a:ext cx="6400800" cy="521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951894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p:cNvSpPr>
            <a:spLocks noGrp="1" noChangeArrowheads="1"/>
          </p:cNvSpPr>
          <p:nvPr>
            <p:ph type="title"/>
          </p:nvPr>
        </p:nvSpPr>
        <p:spPr/>
        <p:txBody>
          <a:bodyPr/>
          <a:lstStyle/>
          <a:p>
            <a:r>
              <a:rPr lang="en-US" smtClean="0"/>
              <a:t>Access Control Administration</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1288816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ormAutofit fontScale="90000"/>
          </a:bodyPr>
          <a:lstStyle/>
          <a:p>
            <a:r>
              <a:rPr lang="en-US" dirty="0" smtClean="0"/>
              <a:t>Centralized Access Control Administration</a:t>
            </a:r>
          </a:p>
        </p:txBody>
      </p:sp>
      <p:sp>
        <p:nvSpPr>
          <p:cNvPr id="122883" name="Rectangle 3"/>
          <p:cNvSpPr>
            <a:spLocks noGrp="1" noChangeArrowheads="1"/>
          </p:cNvSpPr>
          <p:nvPr>
            <p:ph idx="1"/>
          </p:nvPr>
        </p:nvSpPr>
        <p:spPr/>
        <p:txBody>
          <a:bodyPr/>
          <a:lstStyle/>
          <a:p>
            <a:r>
              <a:rPr lang="en-US" smtClean="0"/>
              <a:t>What is it? </a:t>
            </a:r>
          </a:p>
          <a:p>
            <a:r>
              <a:rPr lang="en-US" smtClean="0"/>
              <a:t>A centralized place for configuring and managing access control</a:t>
            </a:r>
          </a:p>
          <a:p>
            <a:r>
              <a:rPr lang="en-US" smtClean="0"/>
              <a:t>All the ones we will talk about (next) are “AAA” protocols*</a:t>
            </a:r>
          </a:p>
          <a:p>
            <a:pPr lvl="1"/>
            <a:r>
              <a:rPr lang="en-US" smtClean="0"/>
              <a:t>Authentication</a:t>
            </a:r>
          </a:p>
          <a:p>
            <a:pPr lvl="1"/>
            <a:r>
              <a:rPr lang="en-US" smtClean="0"/>
              <a:t>Authorization</a:t>
            </a:r>
          </a:p>
          <a:p>
            <a:pPr lvl="1"/>
            <a:r>
              <a:rPr lang="en-US" smtClean="0"/>
              <a:t>Auditing</a:t>
            </a:r>
          </a:p>
        </p:txBody>
      </p:sp>
    </p:spTree>
    <p:extLst>
      <p:ext uri="{BB962C8B-B14F-4D97-AF65-F5344CB8AC3E}">
        <p14:creationId xmlns:p14="http://schemas.microsoft.com/office/powerpoint/2010/main" val="244941538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fontScale="90000"/>
          </a:bodyPr>
          <a:lstStyle/>
          <a:p>
            <a:r>
              <a:rPr lang="en-US" smtClean="0"/>
              <a:t>Centralized Access Control Technologies</a:t>
            </a:r>
          </a:p>
        </p:txBody>
      </p:sp>
      <p:sp>
        <p:nvSpPr>
          <p:cNvPr id="123907" name="Rectangle 3"/>
          <p:cNvSpPr>
            <a:spLocks noGrp="1" noChangeArrowheads="1"/>
          </p:cNvSpPr>
          <p:nvPr>
            <p:ph idx="1"/>
          </p:nvPr>
        </p:nvSpPr>
        <p:spPr/>
        <p:txBody>
          <a:bodyPr/>
          <a:lstStyle/>
          <a:p>
            <a:r>
              <a:rPr lang="en-US" smtClean="0"/>
              <a:t>We will talk about each of these in the upcoming slides</a:t>
            </a:r>
          </a:p>
          <a:p>
            <a:r>
              <a:rPr lang="en-US" smtClean="0"/>
              <a:t>Radius</a:t>
            </a:r>
          </a:p>
          <a:p>
            <a:r>
              <a:rPr lang="en-US" smtClean="0"/>
              <a:t>TACACS, TACACS+</a:t>
            </a:r>
          </a:p>
          <a:p>
            <a:r>
              <a:rPr lang="en-US" smtClean="0"/>
              <a:t>Diameter</a:t>
            </a:r>
            <a:endParaRPr lang="en-US" dirty="0" smtClean="0"/>
          </a:p>
        </p:txBody>
      </p:sp>
    </p:spTree>
    <p:extLst>
      <p:ext uri="{BB962C8B-B14F-4D97-AF65-F5344CB8AC3E}">
        <p14:creationId xmlns:p14="http://schemas.microsoft.com/office/powerpoint/2010/main" val="320867088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dirty="0" smtClean="0"/>
              <a:t>Radius*</a:t>
            </a:r>
          </a:p>
        </p:txBody>
      </p:sp>
      <p:sp>
        <p:nvSpPr>
          <p:cNvPr id="125955" name="Rectangle 3"/>
          <p:cNvSpPr>
            <a:spLocks noGrp="1" noChangeArrowheads="1"/>
          </p:cNvSpPr>
          <p:nvPr>
            <p:ph idx="1"/>
          </p:nvPr>
        </p:nvSpPr>
        <p:spPr/>
        <p:txBody>
          <a:bodyPr>
            <a:normAutofit fontScale="92500"/>
          </a:bodyPr>
          <a:lstStyle/>
          <a:p>
            <a:r>
              <a:rPr lang="en-US" smtClean="0"/>
              <a:t>Initially developed by Livingston to authenticate modem users</a:t>
            </a:r>
          </a:p>
          <a:p>
            <a:r>
              <a:rPr lang="en-US" smtClean="0"/>
              <a:t>Access Server sends credentials to Radius server.  Which sends back authorization and connection parameters (IP address etc) (see slide)</a:t>
            </a:r>
          </a:p>
          <a:p>
            <a:r>
              <a:rPr lang="en-US" smtClean="0"/>
              <a:t>Can use multiple authentication type (PAP, CHAP, EAP)</a:t>
            </a:r>
          </a:p>
          <a:p>
            <a:r>
              <a:rPr lang="en-US" smtClean="0"/>
              <a:t>Uses UDP port 1812 , and auditing 1813*</a:t>
            </a:r>
          </a:p>
          <a:p>
            <a:r>
              <a:rPr lang="en-US" smtClean="0"/>
              <a:t>Sends Attribute Value Pair (Ex. IP=192.168.1.1)</a:t>
            </a:r>
          </a:p>
          <a:p>
            <a:r>
              <a:rPr lang="en-US" smtClean="0"/>
              <a:t>Access server notifies Radius server on disconnect (for auditing)</a:t>
            </a:r>
            <a:endParaRPr lang="en-US" dirty="0" smtClean="0"/>
          </a:p>
        </p:txBody>
      </p:sp>
    </p:spTree>
    <p:extLst>
      <p:ext uri="{BB962C8B-B14F-4D97-AF65-F5344CB8AC3E}">
        <p14:creationId xmlns:p14="http://schemas.microsoft.com/office/powerpoint/2010/main" val="229476234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smtClean="0"/>
              <a:t>Radius</a:t>
            </a:r>
          </a:p>
        </p:txBody>
      </p:sp>
      <p:pic>
        <p:nvPicPr>
          <p:cNvPr id="126979" name="Picture 4" descr="radius"/>
          <p:cNvPicPr>
            <a:picLocks noChangeAspect="1" noChangeArrowheads="1"/>
          </p:cNvPicPr>
          <p:nvPr/>
        </p:nvPicPr>
        <p:blipFill>
          <a:blip r:embed="rId2" cstate="print"/>
          <a:srcRect/>
          <a:stretch>
            <a:fillRect/>
          </a:stretch>
        </p:blipFill>
        <p:spPr bwMode="auto">
          <a:xfrm>
            <a:off x="1415143" y="1066800"/>
            <a:ext cx="6705600" cy="5507038"/>
          </a:xfrm>
          <a:prstGeom prst="rect">
            <a:avLst/>
          </a:prstGeom>
          <a:noFill/>
          <a:ln w="9525">
            <a:noFill/>
            <a:miter lim="800000"/>
            <a:headEnd/>
            <a:tailEnd/>
          </a:ln>
        </p:spPr>
      </p:pic>
    </p:spTree>
    <p:extLst>
      <p:ext uri="{BB962C8B-B14F-4D97-AF65-F5344CB8AC3E}">
        <p14:creationId xmlns:p14="http://schemas.microsoft.com/office/powerpoint/2010/main" val="1038721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smtClean="0"/>
              <a:t>What is radius used for</a:t>
            </a:r>
          </a:p>
        </p:txBody>
      </p:sp>
      <p:sp>
        <p:nvSpPr>
          <p:cNvPr id="128003" name="Rectangle 3"/>
          <p:cNvSpPr>
            <a:spLocks noGrp="1" noChangeArrowheads="1"/>
          </p:cNvSpPr>
          <p:nvPr>
            <p:ph idx="1"/>
          </p:nvPr>
        </p:nvSpPr>
        <p:spPr/>
        <p:txBody>
          <a:bodyPr/>
          <a:lstStyle/>
          <a:p>
            <a:r>
              <a:rPr lang="en-US" smtClean="0"/>
              <a:t>Network access </a:t>
            </a:r>
          </a:p>
          <a:p>
            <a:pPr lvl="1"/>
            <a:r>
              <a:rPr lang="en-US" smtClean="0"/>
              <a:t>Dial up</a:t>
            </a:r>
          </a:p>
          <a:p>
            <a:pPr lvl="1"/>
            <a:r>
              <a:rPr lang="en-US" smtClean="0"/>
              <a:t>VLAN provisioning</a:t>
            </a:r>
          </a:p>
          <a:p>
            <a:pPr lvl="1"/>
            <a:r>
              <a:rPr lang="en-US" smtClean="0"/>
              <a:t>IP address assignment</a:t>
            </a:r>
          </a:p>
          <a:p>
            <a:pPr lvl="1"/>
            <a:r>
              <a:rPr lang="en-US" smtClean="0"/>
              <a:t>801.x access control</a:t>
            </a:r>
          </a:p>
        </p:txBody>
      </p:sp>
    </p:spTree>
    <p:extLst>
      <p:ext uri="{BB962C8B-B14F-4D97-AF65-F5344CB8AC3E}">
        <p14:creationId xmlns:p14="http://schemas.microsoft.com/office/powerpoint/2010/main" val="60228624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smtClean="0"/>
              <a:t>Radius Pros/Cons</a:t>
            </a:r>
          </a:p>
        </p:txBody>
      </p:sp>
      <p:sp>
        <p:nvSpPr>
          <p:cNvPr id="129027" name="Rectangle 3"/>
          <p:cNvSpPr>
            <a:spLocks noGrp="1" noChangeArrowheads="1"/>
          </p:cNvSpPr>
          <p:nvPr>
            <p:ph idx="1"/>
          </p:nvPr>
        </p:nvSpPr>
        <p:spPr/>
        <p:txBody>
          <a:bodyPr/>
          <a:lstStyle/>
          <a:p>
            <a:r>
              <a:rPr lang="en-US" smtClean="0"/>
              <a:t>Radius Pros</a:t>
            </a:r>
          </a:p>
          <a:p>
            <a:pPr lvl="1"/>
            <a:r>
              <a:rPr lang="en-US" smtClean="0"/>
              <a:t>It’s been around, a lot of vendor support</a:t>
            </a:r>
          </a:p>
          <a:p>
            <a:pPr lvl="1"/>
            <a:endParaRPr lang="en-US" smtClean="0"/>
          </a:p>
          <a:p>
            <a:r>
              <a:rPr lang="en-US" smtClean="0"/>
              <a:t>Radius Cons</a:t>
            </a:r>
          </a:p>
          <a:p>
            <a:pPr lvl="1"/>
            <a:r>
              <a:rPr lang="en-US" smtClean="0"/>
              <a:t>Radius can share symmetric key between NAS and Radius server, but does not encrypt attribute value pairs, only user info. This could provide info to people doing reconnaissance</a:t>
            </a:r>
          </a:p>
          <a:p>
            <a:pPr lvl="1"/>
            <a:r>
              <a:rPr lang="en-US" smtClean="0"/>
              <a:t>PAP password go clear text from dial up user to NAS</a:t>
            </a:r>
          </a:p>
          <a:p>
            <a:endParaRPr lang="en-US" smtClean="0"/>
          </a:p>
        </p:txBody>
      </p:sp>
    </p:spTree>
    <p:extLst>
      <p:ext uri="{BB962C8B-B14F-4D97-AF65-F5344CB8AC3E}">
        <p14:creationId xmlns:p14="http://schemas.microsoft.com/office/powerpoint/2010/main" val="88226407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smtClean="0"/>
              <a:t>TACACS+</a:t>
            </a:r>
          </a:p>
        </p:txBody>
      </p:sp>
      <p:sp>
        <p:nvSpPr>
          <p:cNvPr id="130051" name="Rectangle 3"/>
          <p:cNvSpPr>
            <a:spLocks noGrp="1" noChangeArrowheads="1"/>
          </p:cNvSpPr>
          <p:nvPr>
            <p:ph idx="1"/>
          </p:nvPr>
        </p:nvSpPr>
        <p:spPr/>
        <p:txBody>
          <a:bodyPr/>
          <a:lstStyle/>
          <a:p>
            <a:r>
              <a:rPr lang="en-US" dirty="0" smtClean="0"/>
              <a:t>Provides the same functionality of Radius</a:t>
            </a:r>
          </a:p>
          <a:p>
            <a:r>
              <a:rPr lang="en-US" dirty="0" smtClean="0"/>
              <a:t>TACACS+ uses TCP port 49</a:t>
            </a:r>
          </a:p>
          <a:p>
            <a:r>
              <a:rPr lang="en-US" dirty="0" smtClean="0"/>
              <a:t>TACACS+ can support one time passwords</a:t>
            </a:r>
          </a:p>
          <a:p>
            <a:r>
              <a:rPr lang="en-US" dirty="0" smtClean="0"/>
              <a:t>Encrypts ALL traffic data</a:t>
            </a:r>
          </a:p>
          <a:p>
            <a:r>
              <a:rPr lang="en-US" dirty="0" smtClean="0"/>
              <a:t>TACACS+ separates each AAA function.</a:t>
            </a:r>
          </a:p>
          <a:p>
            <a:pPr lvl="1"/>
            <a:r>
              <a:rPr lang="en-US" dirty="0" smtClean="0"/>
              <a:t>For example can use an AD for authentication, and an SQL server for accounting.</a:t>
            </a:r>
          </a:p>
          <a:p>
            <a:pPr marL="0" indent="0">
              <a:buNone/>
            </a:pPr>
            <a:endParaRPr lang="en-US" dirty="0" smtClean="0"/>
          </a:p>
          <a:p>
            <a:endParaRPr lang="en-US" dirty="0" smtClean="0"/>
          </a:p>
        </p:txBody>
      </p:sp>
    </p:spTree>
    <p:extLst>
      <p:ext uri="{BB962C8B-B14F-4D97-AF65-F5344CB8AC3E}">
        <p14:creationId xmlns:p14="http://schemas.microsoft.com/office/powerpoint/2010/main" val="10621418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169</a:t>
            </a:fld>
            <a:endParaRPr lang="en-US" dirty="0"/>
          </a:p>
        </p:txBody>
      </p:sp>
      <p:sp>
        <p:nvSpPr>
          <p:cNvPr id="5" name="Title 4"/>
          <p:cNvSpPr>
            <a:spLocks noGrp="1"/>
          </p:cNvSpPr>
          <p:nvPr>
            <p:ph type="title"/>
          </p:nvPr>
        </p:nvSpPr>
        <p:spPr/>
        <p:txBody>
          <a:bodyPr/>
          <a:lstStyle/>
          <a:p>
            <a:r>
              <a:rPr lang="en-US" dirty="0"/>
              <a:t>RADIUS vs. TACACS+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8" y="1676400"/>
            <a:ext cx="8915400" cy="3947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6026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258574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dirty="0" smtClean="0"/>
              <a:t>Diameter</a:t>
            </a:r>
          </a:p>
        </p:txBody>
      </p:sp>
      <p:sp>
        <p:nvSpPr>
          <p:cNvPr id="132099" name="Rectangle 3"/>
          <p:cNvSpPr>
            <a:spLocks noGrp="1" noChangeArrowheads="1"/>
          </p:cNvSpPr>
          <p:nvPr>
            <p:ph idx="1"/>
          </p:nvPr>
        </p:nvSpPr>
        <p:spPr/>
        <p:txBody>
          <a:bodyPr/>
          <a:lstStyle/>
          <a:p>
            <a:r>
              <a:rPr lang="en-US" dirty="0" smtClean="0"/>
              <a:t>Builds upon Radius</a:t>
            </a:r>
          </a:p>
          <a:p>
            <a:r>
              <a:rPr lang="en-US" dirty="0" smtClean="0"/>
              <a:t>Similar functionality to Radius and TACACS+</a:t>
            </a:r>
          </a:p>
          <a:p>
            <a:r>
              <a:rPr lang="en-US" dirty="0" smtClean="0"/>
              <a:t>NOT Backwards compatible with Radius (book is wrong) but is similar and an upgrade path</a:t>
            </a:r>
          </a:p>
          <a:p>
            <a:r>
              <a:rPr lang="en-US" dirty="0" smtClean="0"/>
              <a:t>Uses TCP on port 3868</a:t>
            </a:r>
          </a:p>
          <a:p>
            <a:r>
              <a:rPr lang="en-US" dirty="0" smtClean="0"/>
              <a:t>With Diameter the DS can connect to the NAS (i.e.. Could say kick user off now). Radius servers only respond to client requests. </a:t>
            </a:r>
          </a:p>
        </p:txBody>
      </p:sp>
    </p:spTree>
    <p:extLst>
      <p:ext uri="{BB962C8B-B14F-4D97-AF65-F5344CB8AC3E}">
        <p14:creationId xmlns:p14="http://schemas.microsoft.com/office/powerpoint/2010/main" val="130790683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smtClean="0"/>
              <a:t>Centralized Access Controls overview</a:t>
            </a:r>
          </a:p>
        </p:txBody>
      </p:sp>
      <p:sp>
        <p:nvSpPr>
          <p:cNvPr id="133123" name="Rectangle 3"/>
          <p:cNvSpPr>
            <a:spLocks noGrp="1" noChangeArrowheads="1"/>
          </p:cNvSpPr>
          <p:nvPr>
            <p:ph idx="1"/>
          </p:nvPr>
        </p:nvSpPr>
        <p:spPr/>
        <p:txBody>
          <a:bodyPr/>
          <a:lstStyle/>
          <a:p>
            <a:r>
              <a:rPr lang="en-US" smtClean="0"/>
              <a:t>Idea centralize access control</a:t>
            </a:r>
          </a:p>
          <a:p>
            <a:r>
              <a:rPr lang="en-US" smtClean="0"/>
              <a:t>Radius, TACACS+, diameter</a:t>
            </a:r>
          </a:p>
          <a:p>
            <a:endParaRPr lang="en-US" smtClean="0"/>
          </a:p>
          <a:p>
            <a:r>
              <a:rPr lang="en-US" smtClean="0"/>
              <a:t>Decentralized is simply maintaining access control on all nodes separately.</a:t>
            </a:r>
            <a:endParaRPr lang="en-US" dirty="0" smtClean="0"/>
          </a:p>
        </p:txBody>
      </p:sp>
    </p:spTree>
    <p:extLst>
      <p:ext uri="{BB962C8B-B14F-4D97-AF65-F5344CB8AC3E}">
        <p14:creationId xmlns:p14="http://schemas.microsoft.com/office/powerpoint/2010/main" val="152507651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p:cNvSpPr>
            <a:spLocks noGrp="1" noChangeArrowheads="1"/>
          </p:cNvSpPr>
          <p:nvPr>
            <p:ph type="title"/>
          </p:nvPr>
        </p:nvSpPr>
        <p:spPr/>
        <p:txBody>
          <a:bodyPr/>
          <a:lstStyle/>
          <a:p>
            <a:r>
              <a:rPr lang="en-US" smtClean="0"/>
              <a:t>Unauthorized Disclosure of Information</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1613888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smtClean="0"/>
              <a:t>Unauthorized Disclosure of Information</a:t>
            </a:r>
          </a:p>
        </p:txBody>
      </p:sp>
      <p:sp>
        <p:nvSpPr>
          <p:cNvPr id="142339" name="Rectangle 3"/>
          <p:cNvSpPr>
            <a:spLocks noGrp="1" noChangeArrowheads="1"/>
          </p:cNvSpPr>
          <p:nvPr>
            <p:ph idx="1"/>
          </p:nvPr>
        </p:nvSpPr>
        <p:spPr/>
        <p:txBody>
          <a:bodyPr/>
          <a:lstStyle/>
          <a:p>
            <a:r>
              <a:rPr lang="en-US" smtClean="0"/>
              <a:t>Sometimes data is un-intentionally released.</a:t>
            </a:r>
          </a:p>
          <a:p>
            <a:endParaRPr lang="en-US" smtClean="0"/>
          </a:p>
          <a:p>
            <a:r>
              <a:rPr lang="en-US" smtClean="0"/>
              <a:t>Examples:</a:t>
            </a:r>
          </a:p>
          <a:p>
            <a:r>
              <a:rPr lang="en-US" smtClean="0"/>
              <a:t>Object reuse</a:t>
            </a:r>
          </a:p>
          <a:p>
            <a:pPr lvl="1"/>
            <a:r>
              <a:rPr lang="en-US" smtClean="0"/>
              <a:t>Countermeasures</a:t>
            </a:r>
          </a:p>
          <a:p>
            <a:pPr lvl="2"/>
            <a:r>
              <a:rPr lang="en-US" smtClean="0"/>
              <a:t>Destruction</a:t>
            </a:r>
          </a:p>
          <a:p>
            <a:pPr lvl="2"/>
            <a:r>
              <a:rPr lang="en-US" smtClean="0"/>
              <a:t>Degaussing</a:t>
            </a:r>
          </a:p>
          <a:p>
            <a:pPr lvl="2"/>
            <a:r>
              <a:rPr lang="en-US" smtClean="0"/>
              <a:t>overwriting</a:t>
            </a:r>
          </a:p>
          <a:p>
            <a:r>
              <a:rPr lang="en-US" smtClean="0"/>
              <a:t>Emanations Security (next)</a:t>
            </a:r>
            <a:endParaRPr lang="en-US" dirty="0" smtClean="0"/>
          </a:p>
        </p:txBody>
      </p:sp>
    </p:spTree>
    <p:extLst>
      <p:ext uri="{BB962C8B-B14F-4D97-AF65-F5344CB8AC3E}">
        <p14:creationId xmlns:p14="http://schemas.microsoft.com/office/powerpoint/2010/main" val="101771794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Emanation Security</a:t>
            </a:r>
          </a:p>
        </p:txBody>
      </p:sp>
      <p:sp>
        <p:nvSpPr>
          <p:cNvPr id="143363" name="Rectangle 3"/>
          <p:cNvSpPr>
            <a:spLocks noGrp="1" noChangeArrowheads="1"/>
          </p:cNvSpPr>
          <p:nvPr>
            <p:ph idx="1"/>
          </p:nvPr>
        </p:nvSpPr>
        <p:spPr/>
        <p:txBody>
          <a:bodyPr/>
          <a:lstStyle/>
          <a:p>
            <a:r>
              <a:rPr lang="en-US" smtClean="0"/>
              <a:t>All devices give off electrical / magnetic signals. </a:t>
            </a:r>
          </a:p>
          <a:p>
            <a:r>
              <a:rPr lang="en-US" smtClean="0"/>
              <a:t>A non-obvious example is reading info from a CRT bouncing off something like a pair of sunglasses.</a:t>
            </a:r>
          </a:p>
          <a:p>
            <a:r>
              <a:rPr lang="en-US" smtClean="0"/>
              <a:t>Tempest* is a standard to develop countermeasures to protect against this.</a:t>
            </a:r>
            <a:endParaRPr lang="en-US" dirty="0" smtClean="0"/>
          </a:p>
        </p:txBody>
      </p:sp>
    </p:spTree>
    <p:extLst>
      <p:ext uri="{BB962C8B-B14F-4D97-AF65-F5344CB8AC3E}">
        <p14:creationId xmlns:p14="http://schemas.microsoft.com/office/powerpoint/2010/main" val="202844381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smtClean="0"/>
              <a:t>Emanation Countermeasures</a:t>
            </a:r>
          </a:p>
        </p:txBody>
      </p:sp>
      <p:sp>
        <p:nvSpPr>
          <p:cNvPr id="144387" name="Rectangle 3"/>
          <p:cNvSpPr>
            <a:spLocks noGrp="1" noChangeArrowheads="1"/>
          </p:cNvSpPr>
          <p:nvPr>
            <p:ph idx="1"/>
          </p:nvPr>
        </p:nvSpPr>
        <p:spPr/>
        <p:txBody>
          <a:bodyPr/>
          <a:lstStyle/>
          <a:p>
            <a:r>
              <a:rPr lang="en-US" smtClean="0"/>
              <a:t>Faraday cage – a metal mesh cage around an object, it negates a lot of electrical/magnetic fields.</a:t>
            </a:r>
          </a:p>
          <a:p>
            <a:r>
              <a:rPr lang="en-US" smtClean="0"/>
              <a:t>White Noise – a device that emits uniform spectrum of random electronics signals. You can buy sounds frequency white noise machines. (call centers, doctors)</a:t>
            </a:r>
          </a:p>
          <a:p>
            <a:r>
              <a:rPr lang="en-US" smtClean="0"/>
              <a:t>Control Zones – protect sensitive devices in special areas with special walls etc. </a:t>
            </a:r>
          </a:p>
        </p:txBody>
      </p:sp>
    </p:spTree>
    <p:extLst>
      <p:ext uri="{BB962C8B-B14F-4D97-AF65-F5344CB8AC3E}">
        <p14:creationId xmlns:p14="http://schemas.microsoft.com/office/powerpoint/2010/main" val="285610648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4"/>
          <p:cNvSpPr>
            <a:spLocks noGrp="1" noChangeArrowheads="1"/>
          </p:cNvSpPr>
          <p:nvPr>
            <p:ph type="title"/>
          </p:nvPr>
        </p:nvSpPr>
        <p:spPr/>
        <p:txBody>
          <a:bodyPr/>
          <a:lstStyle/>
          <a:p>
            <a:r>
              <a:rPr lang="en-US" smtClean="0"/>
              <a:t>Access Control Monitoring</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95863113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dirty="0" smtClean="0"/>
              <a:t>IDS</a:t>
            </a:r>
          </a:p>
        </p:txBody>
      </p:sp>
      <p:sp>
        <p:nvSpPr>
          <p:cNvPr id="147459" name="Rectangle 3"/>
          <p:cNvSpPr>
            <a:spLocks noGrp="1" noChangeArrowheads="1"/>
          </p:cNvSpPr>
          <p:nvPr>
            <p:ph idx="1"/>
          </p:nvPr>
        </p:nvSpPr>
        <p:spPr/>
        <p:txBody>
          <a:bodyPr/>
          <a:lstStyle/>
          <a:p>
            <a:r>
              <a:rPr lang="en-US" smtClean="0"/>
              <a:t>IDS are a tool in a layered security model. The purpose of an IDS is to </a:t>
            </a:r>
          </a:p>
          <a:p>
            <a:r>
              <a:rPr lang="en-US" smtClean="0"/>
              <a:t>identify suspicious activity </a:t>
            </a:r>
          </a:p>
          <a:p>
            <a:r>
              <a:rPr lang="en-US" smtClean="0"/>
              <a:t>log activity</a:t>
            </a:r>
          </a:p>
          <a:p>
            <a:r>
              <a:rPr lang="en-US" smtClean="0"/>
              <a:t>Respond (alert people)</a:t>
            </a:r>
            <a:endParaRPr lang="en-US" dirty="0" smtClean="0"/>
          </a:p>
        </p:txBody>
      </p:sp>
    </p:spTree>
    <p:extLst>
      <p:ext uri="{BB962C8B-B14F-4D97-AF65-F5344CB8AC3E}">
        <p14:creationId xmlns:p14="http://schemas.microsoft.com/office/powerpoint/2010/main" val="76604176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mtClean="0"/>
              <a:t>IDS categories</a:t>
            </a:r>
          </a:p>
        </p:txBody>
      </p:sp>
      <p:sp>
        <p:nvSpPr>
          <p:cNvPr id="148483" name="Rectangle 3"/>
          <p:cNvSpPr>
            <a:spLocks noGrp="1" noChangeArrowheads="1"/>
          </p:cNvSpPr>
          <p:nvPr>
            <p:ph idx="1"/>
          </p:nvPr>
        </p:nvSpPr>
        <p:spPr/>
        <p:txBody>
          <a:bodyPr/>
          <a:lstStyle/>
          <a:p>
            <a:r>
              <a:rPr lang="en-US" smtClean="0"/>
              <a:t>IDS systems we are about to discuss.</a:t>
            </a:r>
          </a:p>
          <a:p>
            <a:r>
              <a:rPr lang="en-US" smtClean="0"/>
              <a:t>HIDS – Host Based Intrusion Detection System</a:t>
            </a:r>
          </a:p>
          <a:p>
            <a:pPr lvl="1"/>
            <a:endParaRPr lang="en-US" smtClean="0"/>
          </a:p>
          <a:p>
            <a:r>
              <a:rPr lang="en-US" smtClean="0"/>
              <a:t>NIDS – Network Intrusion Detection System</a:t>
            </a:r>
          </a:p>
          <a:p>
            <a:endParaRPr lang="en-US" smtClean="0"/>
          </a:p>
          <a:p>
            <a:pPr lvl="1"/>
            <a:endParaRPr lang="en-US" smtClean="0"/>
          </a:p>
          <a:p>
            <a:endParaRPr lang="en-US" dirty="0" smtClean="0"/>
          </a:p>
        </p:txBody>
      </p:sp>
    </p:spTree>
    <p:extLst>
      <p:ext uri="{BB962C8B-B14F-4D97-AF65-F5344CB8AC3E}">
        <p14:creationId xmlns:p14="http://schemas.microsoft.com/office/powerpoint/2010/main" val="184185354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smtClean="0"/>
              <a:t>IDS Components</a:t>
            </a:r>
          </a:p>
        </p:txBody>
      </p:sp>
      <p:sp>
        <p:nvSpPr>
          <p:cNvPr id="149507" name="Rectangle 3"/>
          <p:cNvSpPr>
            <a:spLocks noGrp="1" noChangeArrowheads="1"/>
          </p:cNvSpPr>
          <p:nvPr>
            <p:ph idx="1"/>
          </p:nvPr>
        </p:nvSpPr>
        <p:spPr/>
        <p:txBody>
          <a:bodyPr>
            <a:normAutofit fontScale="92500" lnSpcReduction="20000"/>
          </a:bodyPr>
          <a:lstStyle/>
          <a:p>
            <a:r>
              <a:rPr lang="en-US" smtClean="0"/>
              <a:t>Both type of IDS have several components that make up the product</a:t>
            </a:r>
          </a:p>
          <a:p>
            <a:r>
              <a:rPr lang="en-US" smtClean="0"/>
              <a:t>Sensor – Data Collector</a:t>
            </a:r>
          </a:p>
          <a:p>
            <a:pPr lvl="1"/>
            <a:r>
              <a:rPr lang="en-US" smtClean="0"/>
              <a:t>On network segments (NIDS)</a:t>
            </a:r>
          </a:p>
          <a:p>
            <a:pPr lvl="1"/>
            <a:r>
              <a:rPr lang="en-US" smtClean="0"/>
              <a:t>Or on Hosts (HIDS)</a:t>
            </a:r>
          </a:p>
          <a:p>
            <a:r>
              <a:rPr lang="en-US" smtClean="0"/>
              <a:t>Analysis Engine – Analyzes data collected by the sensor, determines if there is suspicious activity</a:t>
            </a:r>
          </a:p>
          <a:p>
            <a:r>
              <a:rPr lang="en-US" smtClean="0"/>
              <a:t>Signature Database – Used by the AE, defines signatures of previously known attacks</a:t>
            </a:r>
          </a:p>
          <a:p>
            <a:r>
              <a:rPr lang="en-US" smtClean="0"/>
              <a:t>User Interface and Reporting – the way the system interacts with users</a:t>
            </a:r>
          </a:p>
          <a:p>
            <a:r>
              <a:rPr lang="en-US" smtClean="0"/>
              <a:t>(visualization next)</a:t>
            </a:r>
            <a:endParaRPr lang="en-US" dirty="0" smtClean="0"/>
          </a:p>
        </p:txBody>
      </p:sp>
    </p:spTree>
    <p:extLst>
      <p:ext uri="{BB962C8B-B14F-4D97-AF65-F5344CB8AC3E}">
        <p14:creationId xmlns:p14="http://schemas.microsoft.com/office/powerpoint/2010/main" val="41821995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US" dirty="0" smtClean="0"/>
              <a:t>Access Controls</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9678504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smtClean="0"/>
              <a:t>IDS Components</a:t>
            </a:r>
          </a:p>
        </p:txBody>
      </p:sp>
      <p:pic>
        <p:nvPicPr>
          <p:cNvPr id="150531" name="Picture 3" descr="IDS-architecture"/>
          <p:cNvPicPr>
            <a:picLocks noChangeAspect="1" noChangeArrowheads="1"/>
          </p:cNvPicPr>
          <p:nvPr/>
        </p:nvPicPr>
        <p:blipFill>
          <a:blip r:embed="rId2" cstate="print"/>
          <a:srcRect/>
          <a:stretch>
            <a:fillRect/>
          </a:stretch>
        </p:blipFill>
        <p:spPr bwMode="auto">
          <a:xfrm>
            <a:off x="1066800" y="1600200"/>
            <a:ext cx="6400800" cy="4800600"/>
          </a:xfrm>
          <a:prstGeom prst="rect">
            <a:avLst/>
          </a:prstGeom>
          <a:noFill/>
          <a:ln w="9525">
            <a:noFill/>
            <a:miter lim="800000"/>
            <a:headEnd/>
            <a:tailEnd/>
          </a:ln>
        </p:spPr>
      </p:pic>
    </p:spTree>
    <p:extLst>
      <p:ext uri="{BB962C8B-B14F-4D97-AF65-F5344CB8AC3E}">
        <p14:creationId xmlns:p14="http://schemas.microsoft.com/office/powerpoint/2010/main" val="406245021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mtClean="0"/>
              <a:t>HIDS</a:t>
            </a:r>
          </a:p>
        </p:txBody>
      </p:sp>
      <p:sp>
        <p:nvSpPr>
          <p:cNvPr id="151555" name="Rectangle 3"/>
          <p:cNvSpPr>
            <a:spLocks noGrp="1" noChangeArrowheads="1"/>
          </p:cNvSpPr>
          <p:nvPr>
            <p:ph idx="1"/>
          </p:nvPr>
        </p:nvSpPr>
        <p:spPr/>
        <p:txBody>
          <a:bodyPr>
            <a:normAutofit fontScale="77500" lnSpcReduction="20000"/>
          </a:bodyPr>
          <a:lstStyle/>
          <a:p>
            <a:r>
              <a:rPr lang="en-US" smtClean="0"/>
              <a:t>Hosts Based Intrusion Detection Systems – Examine the operation of a SINGLE system independently to determine of anything “of note” is going on.</a:t>
            </a:r>
          </a:p>
          <a:p>
            <a:endParaRPr lang="en-US" smtClean="0"/>
          </a:p>
          <a:p>
            <a:r>
              <a:rPr lang="en-US" smtClean="0"/>
              <a:t>Some things a HIDS will looks at</a:t>
            </a:r>
          </a:p>
          <a:p>
            <a:r>
              <a:rPr lang="en-US" smtClean="0"/>
              <a:t>Logins</a:t>
            </a:r>
          </a:p>
          <a:p>
            <a:r>
              <a:rPr lang="en-US" smtClean="0"/>
              <a:t>System Log files / audit files</a:t>
            </a:r>
          </a:p>
          <a:p>
            <a:r>
              <a:rPr lang="en-US" smtClean="0"/>
              <a:t>Application Log Files / audit files</a:t>
            </a:r>
          </a:p>
          <a:p>
            <a:r>
              <a:rPr lang="en-US" smtClean="0"/>
              <a:t>File Activity / Changes to software</a:t>
            </a:r>
          </a:p>
          <a:p>
            <a:r>
              <a:rPr lang="en-US" smtClean="0"/>
              <a:t>Configuration Files changes</a:t>
            </a:r>
          </a:p>
          <a:p>
            <a:r>
              <a:rPr lang="en-US" smtClean="0"/>
              <a:t>Processes being launched or stopped</a:t>
            </a:r>
          </a:p>
          <a:p>
            <a:r>
              <a:rPr lang="en-US" smtClean="0"/>
              <a:t>Use of certain programs</a:t>
            </a:r>
          </a:p>
          <a:p>
            <a:r>
              <a:rPr lang="en-US" smtClean="0"/>
              <a:t>CPU usage</a:t>
            </a:r>
          </a:p>
          <a:p>
            <a:r>
              <a:rPr lang="en-US" smtClean="0"/>
              <a:t>Network Traffic to/from Computer</a:t>
            </a:r>
          </a:p>
          <a:p>
            <a:endParaRPr lang="en-US" dirty="0" smtClean="0"/>
          </a:p>
        </p:txBody>
      </p:sp>
    </p:spTree>
    <p:extLst>
      <p:ext uri="{BB962C8B-B14F-4D97-AF65-F5344CB8AC3E}">
        <p14:creationId xmlns:p14="http://schemas.microsoft.com/office/powerpoint/2010/main" val="92390425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smtClean="0"/>
              <a:t>Advantages of HIDS</a:t>
            </a:r>
          </a:p>
        </p:txBody>
      </p:sp>
      <p:sp>
        <p:nvSpPr>
          <p:cNvPr id="152579" name="Rectangle 3"/>
          <p:cNvSpPr>
            <a:spLocks noGrp="1" noChangeArrowheads="1"/>
          </p:cNvSpPr>
          <p:nvPr>
            <p:ph idx="1"/>
          </p:nvPr>
        </p:nvSpPr>
        <p:spPr/>
        <p:txBody>
          <a:bodyPr/>
          <a:lstStyle/>
          <a:p>
            <a:r>
              <a:rPr lang="en-US" smtClean="0"/>
              <a:t>Can be operating system and application specific – might understand the latest attack against a certain service on a host.</a:t>
            </a:r>
          </a:p>
          <a:p>
            <a:endParaRPr lang="en-US" smtClean="0"/>
          </a:p>
          <a:p>
            <a:r>
              <a:rPr lang="en-US" smtClean="0"/>
              <a:t>They can look at data after it’s been decrypted (network traffic is often encrypted)*</a:t>
            </a:r>
            <a:endParaRPr lang="en-US" dirty="0" smtClean="0"/>
          </a:p>
        </p:txBody>
      </p:sp>
    </p:spTree>
    <p:extLst>
      <p:ext uri="{BB962C8B-B14F-4D97-AF65-F5344CB8AC3E}">
        <p14:creationId xmlns:p14="http://schemas.microsoft.com/office/powerpoint/2010/main" val="59492255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smtClean="0"/>
              <a:t>Disadvantages of HIDS</a:t>
            </a:r>
          </a:p>
        </p:txBody>
      </p:sp>
      <p:sp>
        <p:nvSpPr>
          <p:cNvPr id="153603" name="Rectangle 3"/>
          <p:cNvSpPr>
            <a:spLocks noGrp="1" noChangeArrowheads="1"/>
          </p:cNvSpPr>
          <p:nvPr>
            <p:ph idx="1"/>
          </p:nvPr>
        </p:nvSpPr>
        <p:spPr/>
        <p:txBody>
          <a:bodyPr/>
          <a:lstStyle/>
          <a:p>
            <a:r>
              <a:rPr lang="en-US" smtClean="0"/>
              <a:t>Only protect one machine (or must be loaded on every machine you want to protect)</a:t>
            </a:r>
          </a:p>
          <a:p>
            <a:r>
              <a:rPr lang="en-US" smtClean="0"/>
              <a:t>Use local system resources (CPU/memory)</a:t>
            </a:r>
          </a:p>
          <a:p>
            <a:r>
              <a:rPr lang="en-US" smtClean="0"/>
              <a:t>They don’t see what’s going on, on other machines.</a:t>
            </a:r>
          </a:p>
          <a:p>
            <a:r>
              <a:rPr lang="en-US" smtClean="0"/>
              <a:t>Scalability</a:t>
            </a:r>
          </a:p>
          <a:p>
            <a:r>
              <a:rPr lang="en-US" smtClean="0"/>
              <a:t>The HIDS could be disabled if machine is hacked</a:t>
            </a:r>
          </a:p>
        </p:txBody>
      </p:sp>
    </p:spTree>
    <p:extLst>
      <p:ext uri="{BB962C8B-B14F-4D97-AF65-F5344CB8AC3E}">
        <p14:creationId xmlns:p14="http://schemas.microsoft.com/office/powerpoint/2010/main" val="361211950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smtClean="0"/>
              <a:t>HIDS side note</a:t>
            </a:r>
          </a:p>
        </p:txBody>
      </p:sp>
      <p:sp>
        <p:nvSpPr>
          <p:cNvPr id="154627" name="Rectangle 3"/>
          <p:cNvSpPr>
            <a:spLocks noGrp="1" noChangeArrowheads="1"/>
          </p:cNvSpPr>
          <p:nvPr>
            <p:ph idx="1"/>
          </p:nvPr>
        </p:nvSpPr>
        <p:spPr/>
        <p:txBody>
          <a:bodyPr/>
          <a:lstStyle/>
          <a:p>
            <a:r>
              <a:rPr lang="en-US" smtClean="0"/>
              <a:t>Logs in Unix are generally sent via the syslog mechanism to a series of files. </a:t>
            </a:r>
          </a:p>
          <a:p>
            <a:r>
              <a:rPr lang="en-US" smtClean="0"/>
              <a:t>In Unix you also have a kernel ring buffer</a:t>
            </a:r>
          </a:p>
          <a:p>
            <a:endParaRPr lang="en-US" smtClean="0"/>
          </a:p>
          <a:p>
            <a:r>
              <a:rPr lang="en-US" smtClean="0"/>
              <a:t>In Windows you have the event viewer which you can view logs by Application, System, and Security other categories may be added.</a:t>
            </a:r>
            <a:endParaRPr lang="en-US" dirty="0" smtClean="0"/>
          </a:p>
        </p:txBody>
      </p:sp>
    </p:spTree>
    <p:extLst>
      <p:ext uri="{BB962C8B-B14F-4D97-AF65-F5344CB8AC3E}">
        <p14:creationId xmlns:p14="http://schemas.microsoft.com/office/powerpoint/2010/main" val="176269836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smtClean="0"/>
              <a:t>Network Based IDS</a:t>
            </a:r>
          </a:p>
        </p:txBody>
      </p:sp>
      <p:sp>
        <p:nvSpPr>
          <p:cNvPr id="155651" name="Rectangle 3"/>
          <p:cNvSpPr>
            <a:spLocks noGrp="1" noChangeArrowheads="1"/>
          </p:cNvSpPr>
          <p:nvPr>
            <p:ph idx="1"/>
          </p:nvPr>
        </p:nvSpPr>
        <p:spPr/>
        <p:txBody>
          <a:bodyPr>
            <a:normAutofit fontScale="92500" lnSpcReduction="10000"/>
          </a:bodyPr>
          <a:lstStyle/>
          <a:p>
            <a:r>
              <a:rPr lang="en-US" smtClean="0"/>
              <a:t>A concept focused on watching an entire network and all associated machines. Focuses specifically on network traffic, in this case the “sensor” is sometimes called a “traffic collector”</a:t>
            </a:r>
          </a:p>
          <a:p>
            <a:endParaRPr lang="en-US" smtClean="0"/>
          </a:p>
          <a:p>
            <a:r>
              <a:rPr lang="en-US" smtClean="0"/>
              <a:t>Looks at</a:t>
            </a:r>
          </a:p>
          <a:p>
            <a:r>
              <a:rPr lang="en-US" smtClean="0"/>
              <a:t>SRC IP</a:t>
            </a:r>
          </a:p>
          <a:p>
            <a:r>
              <a:rPr lang="en-US" smtClean="0"/>
              <a:t>DEST IP</a:t>
            </a:r>
          </a:p>
          <a:p>
            <a:r>
              <a:rPr lang="en-US" smtClean="0"/>
              <a:t>Protocol</a:t>
            </a:r>
          </a:p>
          <a:p>
            <a:r>
              <a:rPr lang="en-US" smtClean="0"/>
              <a:t>Port Numbers</a:t>
            </a:r>
          </a:p>
          <a:p>
            <a:r>
              <a:rPr lang="en-US" smtClean="0"/>
              <a:t>Data Content</a:t>
            </a:r>
            <a:endParaRPr lang="en-US" dirty="0" smtClean="0"/>
          </a:p>
        </p:txBody>
      </p:sp>
    </p:spTree>
    <p:extLst>
      <p:ext uri="{BB962C8B-B14F-4D97-AF65-F5344CB8AC3E}">
        <p14:creationId xmlns:p14="http://schemas.microsoft.com/office/powerpoint/2010/main" val="311225871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smtClean="0"/>
              <a:t>Network Based IDS</a:t>
            </a:r>
          </a:p>
        </p:txBody>
      </p:sp>
      <p:sp>
        <p:nvSpPr>
          <p:cNvPr id="156675" name="Rectangle 3"/>
          <p:cNvSpPr>
            <a:spLocks noGrp="1" noChangeArrowheads="1"/>
          </p:cNvSpPr>
          <p:nvPr>
            <p:ph idx="1"/>
          </p:nvPr>
        </p:nvSpPr>
        <p:spPr/>
        <p:txBody>
          <a:bodyPr/>
          <a:lstStyle/>
          <a:p>
            <a:r>
              <a:rPr lang="en-US" smtClean="0"/>
              <a:t>A NIDS system will often look for</a:t>
            </a:r>
          </a:p>
          <a:p>
            <a:r>
              <a:rPr lang="en-US" smtClean="0"/>
              <a:t>DoS Attacks</a:t>
            </a:r>
          </a:p>
          <a:p>
            <a:r>
              <a:rPr lang="en-US" smtClean="0"/>
              <a:t>Port Scans</a:t>
            </a:r>
          </a:p>
          <a:p>
            <a:r>
              <a:rPr lang="en-US" smtClean="0"/>
              <a:t>Malicious content </a:t>
            </a:r>
          </a:p>
          <a:p>
            <a:r>
              <a:rPr lang="en-US" smtClean="0"/>
              <a:t>Vulnerability tests</a:t>
            </a:r>
          </a:p>
          <a:p>
            <a:r>
              <a:rPr lang="en-US" smtClean="0"/>
              <a:t>Tunneling</a:t>
            </a:r>
          </a:p>
          <a:p>
            <a:r>
              <a:rPr lang="en-US" smtClean="0"/>
              <a:t>Brute Force Attacks</a:t>
            </a:r>
          </a:p>
          <a:p>
            <a:endParaRPr lang="en-US" dirty="0" smtClean="0"/>
          </a:p>
        </p:txBody>
      </p:sp>
    </p:spTree>
    <p:extLst>
      <p:ext uri="{BB962C8B-B14F-4D97-AF65-F5344CB8AC3E}">
        <p14:creationId xmlns:p14="http://schemas.microsoft.com/office/powerpoint/2010/main" val="244938228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smtClean="0"/>
              <a:t>Network Based IDS</a:t>
            </a:r>
          </a:p>
        </p:txBody>
      </p:sp>
      <p:sp>
        <p:nvSpPr>
          <p:cNvPr id="158723" name="Rectangle 3"/>
          <p:cNvSpPr>
            <a:spLocks noGrp="1" noChangeArrowheads="1"/>
          </p:cNvSpPr>
          <p:nvPr>
            <p:ph idx="1"/>
          </p:nvPr>
        </p:nvSpPr>
        <p:spPr/>
        <p:txBody>
          <a:bodyPr/>
          <a:lstStyle/>
          <a:p>
            <a:r>
              <a:rPr lang="en-US" smtClean="0"/>
              <a:t>In Addition to looking for attacks a NIDS can watch the internal network for policy violations. </a:t>
            </a:r>
          </a:p>
          <a:p>
            <a:endParaRPr lang="en-US" smtClean="0"/>
          </a:p>
          <a:p>
            <a:r>
              <a:rPr lang="en-US" smtClean="0"/>
              <a:t>Example:</a:t>
            </a:r>
          </a:p>
          <a:p>
            <a:r>
              <a:rPr lang="en-US" smtClean="0"/>
              <a:t>Detecting Instant Messaging, or streaming video.</a:t>
            </a:r>
            <a:endParaRPr lang="en-US" dirty="0" smtClean="0"/>
          </a:p>
        </p:txBody>
      </p:sp>
    </p:spTree>
    <p:extLst>
      <p:ext uri="{BB962C8B-B14F-4D97-AF65-F5344CB8AC3E}">
        <p14:creationId xmlns:p14="http://schemas.microsoft.com/office/powerpoint/2010/main" val="51626156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smtClean="0"/>
              <a:t>NIDS Advantages</a:t>
            </a:r>
          </a:p>
        </p:txBody>
      </p:sp>
      <p:sp>
        <p:nvSpPr>
          <p:cNvPr id="158723" name="Rectangle 3"/>
          <p:cNvSpPr>
            <a:spLocks noGrp="1" noChangeArrowheads="1"/>
          </p:cNvSpPr>
          <p:nvPr>
            <p:ph idx="1"/>
          </p:nvPr>
        </p:nvSpPr>
        <p:spPr/>
        <p:txBody>
          <a:bodyPr/>
          <a:lstStyle/>
          <a:p>
            <a:r>
              <a:rPr lang="en-US" smtClean="0"/>
              <a:t>A single NIDS sensor can cover a whole network. What happens if I want to cover multiple networks?</a:t>
            </a:r>
          </a:p>
          <a:p>
            <a:r>
              <a:rPr lang="en-US" smtClean="0"/>
              <a:t>Deployment is usually easier</a:t>
            </a:r>
          </a:p>
          <a:p>
            <a:r>
              <a:rPr lang="en-US" smtClean="0"/>
              <a:t>A NIDS can see things that are happening on multiple machine, it gets a bigger picture and may see distributed attacks that a HIDS would miss </a:t>
            </a:r>
            <a:endParaRPr lang="en-US" dirty="0" smtClean="0"/>
          </a:p>
        </p:txBody>
      </p:sp>
    </p:spTree>
    <p:extLst>
      <p:ext uri="{BB962C8B-B14F-4D97-AF65-F5344CB8AC3E}">
        <p14:creationId xmlns:p14="http://schemas.microsoft.com/office/powerpoint/2010/main" val="271697952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smtClean="0"/>
              <a:t>NIDS problems</a:t>
            </a:r>
          </a:p>
        </p:txBody>
      </p:sp>
      <p:sp>
        <p:nvSpPr>
          <p:cNvPr id="159747" name="Rectangle 3"/>
          <p:cNvSpPr>
            <a:spLocks noGrp="1" noChangeArrowheads="1"/>
          </p:cNvSpPr>
          <p:nvPr>
            <p:ph idx="1"/>
          </p:nvPr>
        </p:nvSpPr>
        <p:spPr/>
        <p:txBody>
          <a:bodyPr/>
          <a:lstStyle/>
          <a:p>
            <a:r>
              <a:rPr lang="en-US" smtClean="0"/>
              <a:t>Data must be UNENCRYPTED for a NIDS to analyze. So many protocols are now encrypted, it’s hard for the NIDS to see what’s going on.*</a:t>
            </a:r>
          </a:p>
          <a:p>
            <a:r>
              <a:rPr lang="en-US" smtClean="0"/>
              <a:t>Switches cause problems for NIDS. </a:t>
            </a:r>
          </a:p>
          <a:p>
            <a:r>
              <a:rPr lang="en-US" smtClean="0"/>
              <a:t>If only on the perimeter, it can miss things on the inside. </a:t>
            </a:r>
          </a:p>
          <a:p>
            <a:r>
              <a:rPr lang="en-US" smtClean="0"/>
              <a:t>It must be able to handle LOTS of data to be effective! (should be able to handle wire speed+)</a:t>
            </a:r>
          </a:p>
          <a:p>
            <a:r>
              <a:rPr lang="en-US" smtClean="0"/>
              <a:t>It does not see what’s going on a server directly</a:t>
            </a:r>
            <a:endParaRPr lang="en-US" dirty="0" smtClean="0"/>
          </a:p>
        </p:txBody>
      </p:sp>
    </p:spTree>
    <p:extLst>
      <p:ext uri="{BB962C8B-B14F-4D97-AF65-F5344CB8AC3E}">
        <p14:creationId xmlns:p14="http://schemas.microsoft.com/office/powerpoint/2010/main" val="418333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Contents</a:t>
            </a:r>
          </a:p>
        </p:txBody>
      </p:sp>
      <p:sp>
        <p:nvSpPr>
          <p:cNvPr id="5" name="Content Placeholder 4"/>
          <p:cNvSpPr>
            <a:spLocks noGrp="1"/>
          </p:cNvSpPr>
          <p:nvPr>
            <p:ph idx="1"/>
          </p:nvPr>
        </p:nvSpPr>
        <p:spPr/>
        <p:txBody>
          <a:bodyPr>
            <a:normAutofit lnSpcReduction="10000"/>
          </a:bodyPr>
          <a:lstStyle/>
          <a:p>
            <a:pPr marL="0" indent="0">
              <a:buNone/>
            </a:pPr>
            <a:r>
              <a:rPr lang="en-US" dirty="0"/>
              <a:t>This </a:t>
            </a:r>
            <a:r>
              <a:rPr lang="en-US" dirty="0" smtClean="0"/>
              <a:t>session presents </a:t>
            </a:r>
            <a:r>
              <a:rPr lang="en-US" dirty="0"/>
              <a:t>the following: </a:t>
            </a:r>
          </a:p>
          <a:p>
            <a:r>
              <a:rPr lang="en-US" dirty="0" smtClean="0"/>
              <a:t>Identification </a:t>
            </a:r>
            <a:r>
              <a:rPr lang="en-US" dirty="0"/>
              <a:t>methods and technologies </a:t>
            </a:r>
          </a:p>
          <a:p>
            <a:r>
              <a:rPr lang="en-US" dirty="0" smtClean="0"/>
              <a:t>Authentication </a:t>
            </a:r>
            <a:r>
              <a:rPr lang="en-US" dirty="0"/>
              <a:t>methods, models, and technologies </a:t>
            </a:r>
          </a:p>
          <a:p>
            <a:r>
              <a:rPr lang="en-US" dirty="0" smtClean="0"/>
              <a:t>Discretionary</a:t>
            </a:r>
            <a:r>
              <a:rPr lang="en-US" dirty="0"/>
              <a:t>, mandatory, and nondiscretionary models </a:t>
            </a:r>
          </a:p>
          <a:p>
            <a:r>
              <a:rPr lang="en-US" dirty="0" smtClean="0"/>
              <a:t>Accountability</a:t>
            </a:r>
            <a:r>
              <a:rPr lang="en-US" dirty="0"/>
              <a:t>, monitoring, and auditing practices </a:t>
            </a:r>
          </a:p>
          <a:p>
            <a:r>
              <a:rPr lang="en-US" dirty="0" smtClean="0"/>
              <a:t>Emanation </a:t>
            </a:r>
            <a:r>
              <a:rPr lang="en-US" dirty="0"/>
              <a:t>security and technologies </a:t>
            </a:r>
          </a:p>
          <a:p>
            <a:r>
              <a:rPr lang="en-US" dirty="0" smtClean="0"/>
              <a:t>Intrusion </a:t>
            </a:r>
            <a:r>
              <a:rPr lang="en-US" dirty="0"/>
              <a:t>detection systems </a:t>
            </a:r>
          </a:p>
          <a:p>
            <a:r>
              <a:rPr lang="en-US" dirty="0" smtClean="0"/>
              <a:t>Threats </a:t>
            </a:r>
            <a:r>
              <a:rPr lang="en-US" dirty="0"/>
              <a:t>to access control practices and </a:t>
            </a:r>
            <a:r>
              <a:rPr lang="en-US" dirty="0" smtClean="0"/>
              <a:t>technologies</a:t>
            </a:r>
            <a:endParaRPr lang="en-US" dirty="0"/>
          </a:p>
        </p:txBody>
      </p:sp>
    </p:spTree>
    <p:extLst>
      <p:ext uri="{BB962C8B-B14F-4D97-AF65-F5344CB8AC3E}">
        <p14:creationId xmlns:p14="http://schemas.microsoft.com/office/powerpoint/2010/main" val="303212253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smtClean="0"/>
              <a:t>IDS vs. IPS</a:t>
            </a:r>
          </a:p>
        </p:txBody>
      </p:sp>
      <p:sp>
        <p:nvSpPr>
          <p:cNvPr id="160771" name="Rectangle 3"/>
          <p:cNvSpPr>
            <a:spLocks noGrp="1" noChangeArrowheads="1"/>
          </p:cNvSpPr>
          <p:nvPr>
            <p:ph idx="1"/>
          </p:nvPr>
        </p:nvSpPr>
        <p:spPr/>
        <p:txBody>
          <a:bodyPr/>
          <a:lstStyle/>
          <a:p>
            <a:r>
              <a:rPr lang="en-US" smtClean="0"/>
              <a:t>An IDS is generally a passive device. </a:t>
            </a:r>
          </a:p>
          <a:p>
            <a:endParaRPr lang="en-US" smtClean="0"/>
          </a:p>
          <a:p>
            <a:r>
              <a:rPr lang="en-US" smtClean="0"/>
              <a:t>An IPS is an IDS that takes an active aproach.</a:t>
            </a:r>
          </a:p>
          <a:p>
            <a:r>
              <a:rPr lang="en-US" smtClean="0"/>
              <a:t>Examples:</a:t>
            </a:r>
          </a:p>
          <a:p>
            <a:pPr lvl="1"/>
            <a:r>
              <a:rPr lang="en-US" smtClean="0"/>
              <a:t>Activate Firewall rules dynamically</a:t>
            </a:r>
          </a:p>
          <a:p>
            <a:pPr lvl="1"/>
            <a:r>
              <a:rPr lang="en-US" smtClean="0"/>
              <a:t>Shuts down TCP traffic</a:t>
            </a:r>
          </a:p>
          <a:p>
            <a:endParaRPr lang="en-US" dirty="0" smtClean="0"/>
          </a:p>
        </p:txBody>
      </p:sp>
    </p:spTree>
    <p:extLst>
      <p:ext uri="{BB962C8B-B14F-4D97-AF65-F5344CB8AC3E}">
        <p14:creationId xmlns:p14="http://schemas.microsoft.com/office/powerpoint/2010/main" val="276405432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smtClean="0"/>
              <a:t>Signature Based</a:t>
            </a:r>
          </a:p>
        </p:txBody>
      </p:sp>
      <p:sp>
        <p:nvSpPr>
          <p:cNvPr id="161795" name="Rectangle 3"/>
          <p:cNvSpPr>
            <a:spLocks noGrp="1" noChangeArrowheads="1"/>
          </p:cNvSpPr>
          <p:nvPr>
            <p:ph idx="1"/>
          </p:nvPr>
        </p:nvSpPr>
        <p:spPr/>
        <p:txBody>
          <a:bodyPr/>
          <a:lstStyle/>
          <a:p>
            <a:r>
              <a:rPr lang="en-US" smtClean="0"/>
              <a:t>Most network attacks have distinct “signatures” that is data that is passed between attacker and victim. A Signature Based NIDS has a database of known attack signatures, and compares network traffic against this database.</a:t>
            </a:r>
          </a:p>
          <a:p>
            <a:endParaRPr lang="en-US" smtClean="0"/>
          </a:p>
          <a:p>
            <a:r>
              <a:rPr lang="en-US" smtClean="0"/>
              <a:t>Concerns for Singature Based systems.</a:t>
            </a:r>
          </a:p>
          <a:p>
            <a:pPr lvl="1"/>
            <a:r>
              <a:rPr lang="en-US" smtClean="0"/>
              <a:t>Pay for a signature subscription from vendor*</a:t>
            </a:r>
          </a:p>
          <a:p>
            <a:pPr lvl="1"/>
            <a:r>
              <a:rPr lang="en-US" smtClean="0"/>
              <a:t>Keep signatures updated*</a:t>
            </a:r>
          </a:p>
          <a:p>
            <a:pPr lvl="1"/>
            <a:r>
              <a:rPr lang="en-US" smtClean="0"/>
              <a:t>Does not protect against 0day attacks!</a:t>
            </a:r>
          </a:p>
          <a:p>
            <a:endParaRPr lang="en-US" smtClean="0"/>
          </a:p>
          <a:p>
            <a:endParaRPr lang="en-US" dirty="0" smtClean="0"/>
          </a:p>
        </p:txBody>
      </p:sp>
    </p:spTree>
    <p:extLst>
      <p:ext uri="{BB962C8B-B14F-4D97-AF65-F5344CB8AC3E}">
        <p14:creationId xmlns:p14="http://schemas.microsoft.com/office/powerpoint/2010/main" val="328109659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smtClean="0"/>
              <a:t>Anomaly based IDS</a:t>
            </a:r>
          </a:p>
        </p:txBody>
      </p:sp>
      <p:sp>
        <p:nvSpPr>
          <p:cNvPr id="162819" name="Rectangle 3"/>
          <p:cNvSpPr>
            <a:spLocks noGrp="1" noChangeArrowheads="1"/>
          </p:cNvSpPr>
          <p:nvPr>
            <p:ph idx="1"/>
          </p:nvPr>
        </p:nvSpPr>
        <p:spPr/>
        <p:txBody>
          <a:bodyPr/>
          <a:lstStyle/>
          <a:p>
            <a:r>
              <a:rPr lang="en-US" smtClean="0"/>
              <a:t>Example. </a:t>
            </a:r>
          </a:p>
          <a:p>
            <a:endParaRPr lang="en-US" smtClean="0"/>
          </a:p>
          <a:p>
            <a:r>
              <a:rPr lang="en-US" smtClean="0"/>
              <a:t>You have a 15 year old son. Everyday he normally comes home at 3:30 does his homework watches TV. All of a sudden he starts “hanging out at school” till 5PM, comes home, does homework, then disappears into his room and talks on the phone till 9:30PM</a:t>
            </a:r>
          </a:p>
          <a:p>
            <a:endParaRPr lang="en-US" dirty="0" smtClean="0"/>
          </a:p>
        </p:txBody>
      </p:sp>
    </p:spTree>
    <p:extLst>
      <p:ext uri="{BB962C8B-B14F-4D97-AF65-F5344CB8AC3E}">
        <p14:creationId xmlns:p14="http://schemas.microsoft.com/office/powerpoint/2010/main" val="91647026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smtClean="0"/>
              <a:t>Anomaly</a:t>
            </a:r>
          </a:p>
        </p:txBody>
      </p:sp>
      <p:sp>
        <p:nvSpPr>
          <p:cNvPr id="163843" name="Rectangle 3"/>
          <p:cNvSpPr>
            <a:spLocks noGrp="1" noChangeArrowheads="1"/>
          </p:cNvSpPr>
          <p:nvPr>
            <p:ph idx="1"/>
          </p:nvPr>
        </p:nvSpPr>
        <p:spPr/>
        <p:txBody>
          <a:bodyPr/>
          <a:lstStyle/>
          <a:p>
            <a:r>
              <a:rPr lang="en-US" smtClean="0"/>
              <a:t>Anomaly based system, look for changes in “normal” behavior. To do this generally you let a anomaly based system learn what normal behavior is over a few days or weeks, creating a baseline. The anomaly based system will then look for traffic types and volume that is outside of the normal behavior.</a:t>
            </a:r>
          </a:p>
          <a:p>
            <a:endParaRPr lang="en-US" dirty="0" smtClean="0"/>
          </a:p>
        </p:txBody>
      </p:sp>
    </p:spTree>
    <p:extLst>
      <p:ext uri="{BB962C8B-B14F-4D97-AF65-F5344CB8AC3E}">
        <p14:creationId xmlns:p14="http://schemas.microsoft.com/office/powerpoint/2010/main" val="402399640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smtClean="0"/>
              <a:t>Anomaly</a:t>
            </a:r>
          </a:p>
        </p:txBody>
      </p:sp>
      <p:sp>
        <p:nvSpPr>
          <p:cNvPr id="164867" name="Rectangle 3"/>
          <p:cNvSpPr>
            <a:spLocks noGrp="1" noChangeArrowheads="1"/>
          </p:cNvSpPr>
          <p:nvPr>
            <p:ph idx="1"/>
          </p:nvPr>
        </p:nvSpPr>
        <p:spPr/>
        <p:txBody>
          <a:bodyPr/>
          <a:lstStyle/>
          <a:p>
            <a:r>
              <a:rPr lang="en-US" smtClean="0"/>
              <a:t>Advantages</a:t>
            </a:r>
          </a:p>
          <a:p>
            <a:pPr lvl="1"/>
            <a:r>
              <a:rPr lang="en-US" smtClean="0"/>
              <a:t>Can possibly detect 0days*</a:t>
            </a:r>
          </a:p>
          <a:p>
            <a:pPr lvl="1"/>
            <a:r>
              <a:rPr lang="en-US" smtClean="0"/>
              <a:t>Can detect behavioral changes that might not be technical attacks (like employees preparing to commit fraud)*</a:t>
            </a:r>
          </a:p>
          <a:p>
            <a:r>
              <a:rPr lang="en-US" smtClean="0"/>
              <a:t>Disadvantages</a:t>
            </a:r>
          </a:p>
          <a:p>
            <a:pPr lvl="1"/>
            <a:r>
              <a:rPr lang="en-US" smtClean="0"/>
              <a:t>Lots of false positives*</a:t>
            </a:r>
          </a:p>
          <a:p>
            <a:pPr lvl="1"/>
            <a:r>
              <a:rPr lang="en-US" smtClean="0"/>
              <a:t>Often ignored due to reason above</a:t>
            </a:r>
          </a:p>
          <a:p>
            <a:pPr lvl="1"/>
            <a:r>
              <a:rPr lang="en-US" smtClean="0"/>
              <a:t>Requires a much more skilled analyst</a:t>
            </a:r>
          </a:p>
          <a:p>
            <a:endParaRPr lang="en-US" dirty="0" smtClean="0"/>
          </a:p>
        </p:txBody>
      </p:sp>
    </p:spTree>
    <p:extLst>
      <p:ext uri="{BB962C8B-B14F-4D97-AF65-F5344CB8AC3E}">
        <p14:creationId xmlns:p14="http://schemas.microsoft.com/office/powerpoint/2010/main" val="342481055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smtClean="0"/>
              <a:t>Rules Based</a:t>
            </a:r>
          </a:p>
        </p:txBody>
      </p:sp>
      <p:sp>
        <p:nvSpPr>
          <p:cNvPr id="165891" name="Rectangle 3"/>
          <p:cNvSpPr>
            <a:spLocks noGrp="1" noChangeArrowheads="1"/>
          </p:cNvSpPr>
          <p:nvPr>
            <p:ph idx="1"/>
          </p:nvPr>
        </p:nvSpPr>
        <p:spPr/>
        <p:txBody>
          <a:bodyPr/>
          <a:lstStyle/>
          <a:p>
            <a:r>
              <a:rPr lang="en-US" smtClean="0"/>
              <a:t>Uses expert system/knowledge based systems. </a:t>
            </a:r>
          </a:p>
          <a:p>
            <a:r>
              <a:rPr lang="en-US" smtClean="0"/>
              <a:t>These use a database of knowledge and an “inference engine”) to try to mimic human knowledge. It’s like of a person was watching data in real time and had knowledge of how attacks work.</a:t>
            </a:r>
          </a:p>
        </p:txBody>
      </p:sp>
    </p:spTree>
    <p:extLst>
      <p:ext uri="{BB962C8B-B14F-4D97-AF65-F5344CB8AC3E}">
        <p14:creationId xmlns:p14="http://schemas.microsoft.com/office/powerpoint/2010/main" val="338726127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smtClean="0"/>
              <a:t>Random Term #1</a:t>
            </a:r>
          </a:p>
        </p:txBody>
      </p:sp>
      <p:sp>
        <p:nvSpPr>
          <p:cNvPr id="166915" name="Rectangle 3"/>
          <p:cNvSpPr>
            <a:spLocks noGrp="1" noChangeArrowheads="1"/>
          </p:cNvSpPr>
          <p:nvPr>
            <p:ph idx="1"/>
          </p:nvPr>
        </p:nvSpPr>
        <p:spPr/>
        <p:txBody>
          <a:bodyPr/>
          <a:lstStyle/>
          <a:p>
            <a:r>
              <a:rPr lang="en-US" smtClean="0"/>
              <a:t>Promiscuous mode</a:t>
            </a:r>
          </a:p>
          <a:p>
            <a:r>
              <a:rPr lang="en-US" smtClean="0"/>
              <a:t>Network interfaces generally only look at packets specifically intended for their MAC address. TO accomplish sniffing, network analysis, or IDS functionality, you have to put network interfaces into promiscuous mode </a:t>
            </a:r>
            <a:endParaRPr lang="en-US" dirty="0" smtClean="0"/>
          </a:p>
        </p:txBody>
      </p:sp>
    </p:spTree>
    <p:extLst>
      <p:ext uri="{BB962C8B-B14F-4D97-AF65-F5344CB8AC3E}">
        <p14:creationId xmlns:p14="http://schemas.microsoft.com/office/powerpoint/2010/main" val="3156050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dirty="0" smtClean="0"/>
              <a:t>Random Term #2</a:t>
            </a:r>
          </a:p>
        </p:txBody>
      </p:sp>
      <p:sp>
        <p:nvSpPr>
          <p:cNvPr id="168963" name="Rectangle 3"/>
          <p:cNvSpPr>
            <a:spLocks noGrp="1" noChangeArrowheads="1"/>
          </p:cNvSpPr>
          <p:nvPr>
            <p:ph idx="1"/>
          </p:nvPr>
        </p:nvSpPr>
        <p:spPr/>
        <p:txBody>
          <a:bodyPr/>
          <a:lstStyle/>
          <a:p>
            <a:r>
              <a:rPr lang="en-US" smtClean="0"/>
              <a:t>Switched Port Analyzer (SPAN) or (Mirror port) – to get around the problem IDS system in a switched network. </a:t>
            </a:r>
          </a:p>
          <a:p>
            <a:pPr lvl="1"/>
            <a:r>
              <a:rPr lang="en-US" smtClean="0"/>
              <a:t>Configure your switch to copy all traffic down to the SPAN port where your IDS system sits.</a:t>
            </a:r>
            <a:endParaRPr lang="en-US" dirty="0" smtClean="0"/>
          </a:p>
        </p:txBody>
      </p:sp>
    </p:spTree>
    <p:extLst>
      <p:ext uri="{BB962C8B-B14F-4D97-AF65-F5344CB8AC3E}">
        <p14:creationId xmlns:p14="http://schemas.microsoft.com/office/powerpoint/2010/main" val="367054207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dirty="0" smtClean="0"/>
              <a:t>Random Term #3</a:t>
            </a:r>
          </a:p>
        </p:txBody>
      </p:sp>
      <p:sp>
        <p:nvSpPr>
          <p:cNvPr id="167939" name="Rectangle 3"/>
          <p:cNvSpPr>
            <a:spLocks noGrp="1" noChangeArrowheads="1"/>
          </p:cNvSpPr>
          <p:nvPr>
            <p:ph idx="1"/>
          </p:nvPr>
        </p:nvSpPr>
        <p:spPr/>
        <p:txBody>
          <a:bodyPr/>
          <a:lstStyle/>
          <a:p>
            <a:r>
              <a:rPr lang="en-US" smtClean="0"/>
              <a:t>Network Tap – a piece of hardware that lets a device ONLY see what’s going on in the network, it doesn’t allow for outgoing traffic.</a:t>
            </a:r>
          </a:p>
          <a:p>
            <a:endParaRPr lang="en-US" smtClean="0"/>
          </a:p>
          <a:p>
            <a:r>
              <a:rPr lang="en-US" smtClean="0"/>
              <a:t>In the case of an IDS, you might put a TAP on the IDS to stop someone from hacking the IDS.</a:t>
            </a:r>
            <a:endParaRPr lang="en-US" dirty="0" smtClean="0"/>
          </a:p>
        </p:txBody>
      </p:sp>
    </p:spTree>
    <p:extLst>
      <p:ext uri="{BB962C8B-B14F-4D97-AF65-F5344CB8AC3E}">
        <p14:creationId xmlns:p14="http://schemas.microsoft.com/office/powerpoint/2010/main" val="268412433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smtClean="0"/>
              <a:t>Random Term #4</a:t>
            </a:r>
          </a:p>
        </p:txBody>
      </p:sp>
      <p:sp>
        <p:nvSpPr>
          <p:cNvPr id="169987" name="Rectangle 3"/>
          <p:cNvSpPr>
            <a:spLocks noGrp="1" noChangeArrowheads="1"/>
          </p:cNvSpPr>
          <p:nvPr>
            <p:ph idx="1"/>
          </p:nvPr>
        </p:nvSpPr>
        <p:spPr/>
        <p:txBody>
          <a:bodyPr/>
          <a:lstStyle/>
          <a:p>
            <a:r>
              <a:rPr lang="en-US" smtClean="0"/>
              <a:t>Network Mapper – a tool used to discover devices and Operating Systems that are on a network. </a:t>
            </a:r>
            <a:endParaRPr lang="en-US" dirty="0" smtClean="0"/>
          </a:p>
        </p:txBody>
      </p:sp>
    </p:spTree>
    <p:extLst>
      <p:ext uri="{BB962C8B-B14F-4D97-AF65-F5344CB8AC3E}">
        <p14:creationId xmlns:p14="http://schemas.microsoft.com/office/powerpoint/2010/main" val="36490199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6506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Real-World Problems</a:t>
            </a:r>
          </a:p>
        </p:txBody>
      </p:sp>
      <p:sp>
        <p:nvSpPr>
          <p:cNvPr id="5" name="Content Placeholder 4"/>
          <p:cNvSpPr>
            <a:spLocks noGrp="1"/>
          </p:cNvSpPr>
          <p:nvPr>
            <p:ph idx="1"/>
          </p:nvPr>
        </p:nvSpPr>
        <p:spPr/>
        <p:txBody>
          <a:bodyPr>
            <a:normAutofit fontScale="70000" lnSpcReduction="20000"/>
          </a:bodyPr>
          <a:lstStyle/>
          <a:p>
            <a:r>
              <a:rPr lang="en-US" dirty="0"/>
              <a:t>What should each user have access to? </a:t>
            </a:r>
          </a:p>
          <a:p>
            <a:r>
              <a:rPr lang="en-US" dirty="0"/>
              <a:t>Who approves and allows access? </a:t>
            </a:r>
          </a:p>
          <a:p>
            <a:r>
              <a:rPr lang="en-US" dirty="0"/>
              <a:t>How do the access decisions map to policies? </a:t>
            </a:r>
          </a:p>
          <a:p>
            <a:r>
              <a:rPr lang="en-US" dirty="0"/>
              <a:t>Do former employees still have access? </a:t>
            </a:r>
          </a:p>
          <a:p>
            <a:r>
              <a:rPr lang="en-US" dirty="0"/>
              <a:t>How do we keep up with our dynamic and ever-changing environment? </a:t>
            </a:r>
          </a:p>
          <a:p>
            <a:r>
              <a:rPr lang="en-US" dirty="0"/>
              <a:t>What is the process of revoking access? </a:t>
            </a:r>
          </a:p>
          <a:p>
            <a:r>
              <a:rPr lang="en-US" dirty="0"/>
              <a:t>How is access controlled and monitored centrally? </a:t>
            </a:r>
          </a:p>
          <a:p>
            <a:r>
              <a:rPr lang="en-US" dirty="0"/>
              <a:t>Why do employees have eight passwords to remember? </a:t>
            </a:r>
          </a:p>
          <a:p>
            <a:r>
              <a:rPr lang="en-US" dirty="0"/>
              <a:t>We have five different operating platforms. How do we centralize access when each platform (and application) requires its own type of credential set? </a:t>
            </a:r>
          </a:p>
          <a:p>
            <a:r>
              <a:rPr lang="en-US" dirty="0"/>
              <a:t>How do we control access for our employees, customers, and partners? </a:t>
            </a:r>
          </a:p>
          <a:p>
            <a:r>
              <a:rPr lang="en-US" dirty="0"/>
              <a:t>How do we make sure we are compliant with the necessary regulations? </a:t>
            </a:r>
          </a:p>
          <a:p>
            <a:r>
              <a:rPr lang="en-US" dirty="0"/>
              <a:t>Where do I send in my resignation? I quit.</a:t>
            </a:r>
          </a:p>
        </p:txBody>
      </p:sp>
    </p:spTree>
    <p:extLst>
      <p:ext uri="{BB962C8B-B14F-4D97-AF65-F5344CB8AC3E}">
        <p14:creationId xmlns:p14="http://schemas.microsoft.com/office/powerpoint/2010/main" val="10387337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Defining Access </a:t>
            </a:r>
            <a:r>
              <a:rPr lang="en-US" dirty="0"/>
              <a:t>Controls</a:t>
            </a:r>
            <a:endParaRPr lang="en-US" dirty="0" smtClean="0"/>
          </a:p>
        </p:txBody>
      </p:sp>
      <p:sp>
        <p:nvSpPr>
          <p:cNvPr id="4099" name="Rectangle 3"/>
          <p:cNvSpPr>
            <a:spLocks noGrp="1" noChangeArrowheads="1"/>
          </p:cNvSpPr>
          <p:nvPr>
            <p:ph idx="1"/>
          </p:nvPr>
        </p:nvSpPr>
        <p:spPr/>
        <p:txBody>
          <a:bodyPr>
            <a:normAutofit fontScale="92500"/>
          </a:bodyPr>
          <a:lstStyle/>
          <a:p>
            <a:r>
              <a:rPr lang="en-US" b="1" dirty="0" smtClean="0"/>
              <a:t>Access controls </a:t>
            </a:r>
            <a:r>
              <a:rPr lang="en-US" dirty="0" smtClean="0"/>
              <a:t>are security features that control how </a:t>
            </a:r>
            <a:r>
              <a:rPr lang="en-US" u="sng" dirty="0" smtClean="0"/>
              <a:t>users</a:t>
            </a:r>
            <a:r>
              <a:rPr lang="en-US" dirty="0" smtClean="0"/>
              <a:t> and </a:t>
            </a:r>
            <a:r>
              <a:rPr lang="en-US" u="sng" dirty="0" smtClean="0"/>
              <a:t>systems</a:t>
            </a:r>
            <a:r>
              <a:rPr lang="en-US" dirty="0" smtClean="0"/>
              <a:t> </a:t>
            </a:r>
            <a:r>
              <a:rPr lang="en-US" b="1" dirty="0" smtClean="0"/>
              <a:t>communicate</a:t>
            </a:r>
            <a:r>
              <a:rPr lang="en-US" dirty="0" smtClean="0"/>
              <a:t> and </a:t>
            </a:r>
            <a:r>
              <a:rPr lang="en-US" b="1" dirty="0" smtClean="0"/>
              <a:t>interact</a:t>
            </a:r>
            <a:r>
              <a:rPr lang="en-US" dirty="0" smtClean="0"/>
              <a:t> </a:t>
            </a:r>
            <a:r>
              <a:rPr lang="en-US" i="1" dirty="0" smtClean="0"/>
              <a:t>with</a:t>
            </a:r>
            <a:r>
              <a:rPr lang="en-US" dirty="0" smtClean="0"/>
              <a:t> </a:t>
            </a:r>
            <a:r>
              <a:rPr lang="en-US" i="1" dirty="0" smtClean="0"/>
              <a:t>other</a:t>
            </a:r>
            <a:r>
              <a:rPr lang="en-US" dirty="0" smtClean="0"/>
              <a:t> </a:t>
            </a:r>
            <a:r>
              <a:rPr lang="en-US" u="sng" dirty="0" smtClean="0"/>
              <a:t>systems</a:t>
            </a:r>
            <a:r>
              <a:rPr lang="en-US" dirty="0" smtClean="0"/>
              <a:t> and </a:t>
            </a:r>
            <a:r>
              <a:rPr lang="en-US" u="sng" dirty="0" smtClean="0"/>
              <a:t>resources</a:t>
            </a:r>
            <a:r>
              <a:rPr lang="en-US" dirty="0" smtClean="0"/>
              <a:t>. </a:t>
            </a:r>
          </a:p>
          <a:p>
            <a:pPr lvl="1"/>
            <a:r>
              <a:rPr lang="en-US" dirty="0" smtClean="0"/>
              <a:t>They protect the systems and resources from unauthorized access and can be components that participate in determining the level of authorization after an authentication procedure has successfully completed. </a:t>
            </a:r>
          </a:p>
          <a:p>
            <a:pPr lvl="1"/>
            <a:r>
              <a:rPr lang="en-US" dirty="0" smtClean="0"/>
              <a:t>Although we usually think of a user as the entity that requires access to a network resource or information, there are many other types of entities that require access to other network entities and resources that are subject to access control. </a:t>
            </a:r>
          </a:p>
        </p:txBody>
      </p:sp>
    </p:spTree>
    <p:extLst>
      <p:ext uri="{BB962C8B-B14F-4D97-AF65-F5344CB8AC3E}">
        <p14:creationId xmlns:p14="http://schemas.microsoft.com/office/powerpoint/2010/main" val="33461254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22</a:t>
            </a:fld>
            <a:endParaRPr lang="en-US" dirty="0"/>
          </a:p>
        </p:txBody>
      </p:sp>
      <p:sp>
        <p:nvSpPr>
          <p:cNvPr id="3" name="Title 2"/>
          <p:cNvSpPr>
            <a:spLocks noGrp="1"/>
          </p:cNvSpPr>
          <p:nvPr>
            <p:ph type="title"/>
          </p:nvPr>
        </p:nvSpPr>
        <p:spPr/>
        <p:txBody>
          <a:bodyPr/>
          <a:lstStyle/>
          <a:p>
            <a:r>
              <a:rPr lang="en-US" dirty="0"/>
              <a:t>Defining Subject and Object</a:t>
            </a:r>
          </a:p>
        </p:txBody>
      </p:sp>
      <p:sp>
        <p:nvSpPr>
          <p:cNvPr id="4" name="Content Placeholder 3"/>
          <p:cNvSpPr>
            <a:spLocks noGrp="1"/>
          </p:cNvSpPr>
          <p:nvPr>
            <p:ph idx="1"/>
          </p:nvPr>
        </p:nvSpPr>
        <p:spPr/>
        <p:txBody>
          <a:bodyPr>
            <a:normAutofit fontScale="92500" lnSpcReduction="20000"/>
          </a:bodyPr>
          <a:lstStyle/>
          <a:p>
            <a:r>
              <a:rPr lang="en-US" b="1" dirty="0"/>
              <a:t>Access</a:t>
            </a:r>
            <a:r>
              <a:rPr lang="en-US" dirty="0"/>
              <a:t> is the </a:t>
            </a:r>
            <a:r>
              <a:rPr lang="en-US" i="1" u="sng" dirty="0"/>
              <a:t>flow of </a:t>
            </a:r>
            <a:r>
              <a:rPr lang="en-US" i="1" u="sng" dirty="0" smtClean="0"/>
              <a:t>information</a:t>
            </a:r>
            <a:r>
              <a:rPr lang="en-US" dirty="0" smtClean="0"/>
              <a:t> [that must be controlled] </a:t>
            </a:r>
            <a:r>
              <a:rPr lang="en-US" i="1" u="sng" dirty="0"/>
              <a:t>between</a:t>
            </a:r>
            <a:r>
              <a:rPr lang="en-US" dirty="0"/>
              <a:t> a </a:t>
            </a:r>
            <a:r>
              <a:rPr lang="en-US" b="1" dirty="0"/>
              <a:t>subject</a:t>
            </a:r>
            <a:r>
              <a:rPr lang="en-US" dirty="0"/>
              <a:t> and an </a:t>
            </a:r>
            <a:r>
              <a:rPr lang="en-US" b="1" dirty="0"/>
              <a:t>object</a:t>
            </a:r>
            <a:r>
              <a:rPr lang="en-US" dirty="0"/>
              <a:t>. </a:t>
            </a:r>
            <a:endParaRPr lang="en-US" dirty="0" smtClean="0"/>
          </a:p>
          <a:p>
            <a:pPr lvl="1"/>
            <a:r>
              <a:rPr lang="en-US" b="1" dirty="0" smtClean="0"/>
              <a:t>A </a:t>
            </a:r>
            <a:r>
              <a:rPr lang="en-US" b="1" u="sng" dirty="0"/>
              <a:t>subject</a:t>
            </a:r>
            <a:r>
              <a:rPr lang="en-US" b="1" dirty="0"/>
              <a:t> </a:t>
            </a:r>
            <a:r>
              <a:rPr lang="en-US" dirty="0"/>
              <a:t>is an active entity that requests access to an object or the data within an object. A subject can be a user, program, or process that accesses an object to accomplish a task. When a program accesses a file, the program is the subject and the file is the object. </a:t>
            </a:r>
            <a:endParaRPr lang="en-US" dirty="0" smtClean="0"/>
          </a:p>
          <a:p>
            <a:pPr lvl="1"/>
            <a:r>
              <a:rPr lang="en-US" b="1" dirty="0" smtClean="0"/>
              <a:t>An </a:t>
            </a:r>
            <a:r>
              <a:rPr lang="en-US" b="1" u="sng" dirty="0"/>
              <a:t>object</a:t>
            </a:r>
            <a:r>
              <a:rPr lang="en-US" b="1" dirty="0"/>
              <a:t> </a:t>
            </a:r>
            <a:r>
              <a:rPr lang="en-US" dirty="0"/>
              <a:t>is a passive entity that contains information or needed functionality. An object can be a computer , database, file, computer program, directory, or field contained in a table within a database. </a:t>
            </a:r>
            <a:endParaRPr lang="en-US" dirty="0" smtClean="0"/>
          </a:p>
          <a:p>
            <a:r>
              <a:rPr lang="en-US" dirty="0" smtClean="0"/>
              <a:t>When </a:t>
            </a:r>
            <a:r>
              <a:rPr lang="en-US" dirty="0"/>
              <a:t>you look up information in a database, you are the active subject and the database is the passive object</a:t>
            </a:r>
            <a:r>
              <a:rPr lang="en-US" dirty="0" smtClean="0"/>
              <a:t>.</a:t>
            </a:r>
            <a:endParaRPr lang="en-US" dirty="0"/>
          </a:p>
        </p:txBody>
      </p:sp>
    </p:spTree>
    <p:extLst>
      <p:ext uri="{BB962C8B-B14F-4D97-AF65-F5344CB8AC3E}">
        <p14:creationId xmlns:p14="http://schemas.microsoft.com/office/powerpoint/2010/main" val="13860469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iqware.us/images/common/reference-monitor.png"/>
          <p:cNvPicPr>
            <a:picLocks noChangeAspect="1" noChangeArrowheads="1"/>
          </p:cNvPicPr>
          <p:nvPr/>
        </p:nvPicPr>
        <p:blipFill rotWithShape="1">
          <a:blip r:embed="rId2">
            <a:extLst>
              <a:ext uri="{28A0092B-C50C-407E-A947-70E740481C1C}">
                <a14:useLocalDpi xmlns:a14="http://schemas.microsoft.com/office/drawing/2010/main" val="0"/>
              </a:ext>
            </a:extLst>
          </a:blip>
          <a:srcRect l="1420" t="9401" r="1330" b="2342"/>
          <a:stretch/>
        </p:blipFill>
        <p:spPr bwMode="auto">
          <a:xfrm>
            <a:off x="914400" y="1371600"/>
            <a:ext cx="7391400" cy="484389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Introduction to the Reference Monitor</a:t>
            </a:r>
          </a:p>
        </p:txBody>
      </p:sp>
    </p:spTree>
    <p:extLst>
      <p:ext uri="{BB962C8B-B14F-4D97-AF65-F5344CB8AC3E}">
        <p14:creationId xmlns:p14="http://schemas.microsoft.com/office/powerpoint/2010/main" val="42614928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24</a:t>
            </a:fld>
            <a:endParaRPr lang="en-US" dirty="0"/>
          </a:p>
        </p:txBody>
      </p:sp>
      <p:sp>
        <p:nvSpPr>
          <p:cNvPr id="3" name="Title 2"/>
          <p:cNvSpPr>
            <a:spLocks noGrp="1"/>
          </p:cNvSpPr>
          <p:nvPr>
            <p:ph type="title"/>
          </p:nvPr>
        </p:nvSpPr>
        <p:spPr/>
        <p:txBody>
          <a:bodyPr/>
          <a:lstStyle/>
          <a:p>
            <a:r>
              <a:rPr lang="en-US" dirty="0"/>
              <a:t>Security Principles – CIA Triad</a:t>
            </a:r>
          </a:p>
        </p:txBody>
      </p:sp>
      <p:sp>
        <p:nvSpPr>
          <p:cNvPr id="4" name="Content Placeholder 3"/>
          <p:cNvSpPr>
            <a:spLocks noGrp="1"/>
          </p:cNvSpPr>
          <p:nvPr>
            <p:ph idx="1"/>
          </p:nvPr>
        </p:nvSpPr>
        <p:spPr/>
        <p:txBody>
          <a:bodyPr>
            <a:normAutofit fontScale="92500" lnSpcReduction="10000"/>
          </a:bodyPr>
          <a:lstStyle/>
          <a:p>
            <a:r>
              <a:rPr lang="en-US" dirty="0" smtClean="0"/>
              <a:t>Confidentiality</a:t>
            </a:r>
          </a:p>
          <a:p>
            <a:pPr lvl="1"/>
            <a:r>
              <a:rPr lang="en-US" dirty="0"/>
              <a:t>Confidentiality is the assurance that information is not disclosed to unauthorized individuals , programs, or processes</a:t>
            </a:r>
            <a:r>
              <a:rPr lang="en-US" dirty="0" smtClean="0"/>
              <a:t>.</a:t>
            </a:r>
            <a:endParaRPr lang="en-US" dirty="0"/>
          </a:p>
          <a:p>
            <a:r>
              <a:rPr lang="en-US" dirty="0" smtClean="0"/>
              <a:t>Integrity</a:t>
            </a:r>
          </a:p>
          <a:p>
            <a:pPr lvl="1"/>
            <a:r>
              <a:rPr lang="en-US" dirty="0"/>
              <a:t>Information must be accurate, complete, and protected from unauthorized modification. When a security mechanism provides integrity, it protects data, or a resource, from being altered in an unauthorized fashion.</a:t>
            </a:r>
          </a:p>
          <a:p>
            <a:r>
              <a:rPr lang="en-US" dirty="0" smtClean="0"/>
              <a:t>Availability</a:t>
            </a:r>
          </a:p>
          <a:p>
            <a:pPr lvl="1"/>
            <a:r>
              <a:rPr lang="en-US" dirty="0"/>
              <a:t>Information, systems , and resources must be available to users in a timely manner so productivity will not be affected</a:t>
            </a:r>
            <a:r>
              <a:rPr lang="en-US" dirty="0" smtClean="0"/>
              <a:t>.</a:t>
            </a:r>
            <a:endParaRPr lang="en-US" dirty="0"/>
          </a:p>
        </p:txBody>
      </p:sp>
    </p:spTree>
    <p:extLst>
      <p:ext uri="{BB962C8B-B14F-4D97-AF65-F5344CB8AC3E}">
        <p14:creationId xmlns:p14="http://schemas.microsoft.com/office/powerpoint/2010/main" val="42264089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Components of Access Control	</a:t>
            </a:r>
          </a:p>
        </p:txBody>
      </p:sp>
      <p:sp>
        <p:nvSpPr>
          <p:cNvPr id="6147" name="Rectangle 3"/>
          <p:cNvSpPr>
            <a:spLocks noGrp="1" noChangeArrowheads="1"/>
          </p:cNvSpPr>
          <p:nvPr>
            <p:ph idx="1"/>
          </p:nvPr>
        </p:nvSpPr>
        <p:spPr/>
        <p:txBody>
          <a:bodyPr>
            <a:normAutofit fontScale="85000" lnSpcReduction="10000"/>
          </a:bodyPr>
          <a:lstStyle/>
          <a:p>
            <a:r>
              <a:rPr lang="en-US" dirty="0" smtClean="0"/>
              <a:t>Identification </a:t>
            </a:r>
          </a:p>
          <a:p>
            <a:pPr lvl="1"/>
            <a:r>
              <a:rPr lang="en-US" dirty="0" smtClean="0"/>
              <a:t>Subjects </a:t>
            </a:r>
            <a:r>
              <a:rPr lang="en-US" dirty="0"/>
              <a:t>supplying identification information </a:t>
            </a:r>
            <a:endParaRPr lang="en-US" dirty="0" smtClean="0"/>
          </a:p>
          <a:p>
            <a:pPr lvl="1"/>
            <a:r>
              <a:rPr lang="en-US" dirty="0" smtClean="0"/>
              <a:t>Username</a:t>
            </a:r>
            <a:r>
              <a:rPr lang="en-US" dirty="0"/>
              <a:t>, user ID, account </a:t>
            </a:r>
            <a:r>
              <a:rPr lang="en-US" dirty="0" smtClean="0"/>
              <a:t>number</a:t>
            </a:r>
          </a:p>
          <a:p>
            <a:r>
              <a:rPr lang="en-US" dirty="0" smtClean="0"/>
              <a:t>Authentication </a:t>
            </a:r>
          </a:p>
          <a:p>
            <a:pPr lvl="1"/>
            <a:r>
              <a:rPr lang="en-US" dirty="0" smtClean="0"/>
              <a:t>Verifying </a:t>
            </a:r>
            <a:r>
              <a:rPr lang="en-US" dirty="0"/>
              <a:t>the identification information </a:t>
            </a:r>
            <a:endParaRPr lang="en-US" dirty="0" smtClean="0"/>
          </a:p>
          <a:p>
            <a:pPr lvl="1"/>
            <a:r>
              <a:rPr lang="en-US" dirty="0" smtClean="0"/>
              <a:t>Passphrase</a:t>
            </a:r>
            <a:r>
              <a:rPr lang="en-US" dirty="0"/>
              <a:t>, PIN value, biometric, one-time password, password </a:t>
            </a:r>
            <a:r>
              <a:rPr lang="en-US" dirty="0" smtClean="0"/>
              <a:t> </a:t>
            </a:r>
          </a:p>
          <a:p>
            <a:r>
              <a:rPr lang="en-US" dirty="0" smtClean="0"/>
              <a:t>Authorization </a:t>
            </a:r>
          </a:p>
          <a:p>
            <a:pPr lvl="1"/>
            <a:r>
              <a:rPr lang="en-US" dirty="0" smtClean="0"/>
              <a:t>Using </a:t>
            </a:r>
            <a:r>
              <a:rPr lang="en-US" dirty="0"/>
              <a:t>criteria to make a determination of operations that subjects can carry out on objects </a:t>
            </a:r>
            <a:endParaRPr lang="en-US" dirty="0" smtClean="0"/>
          </a:p>
          <a:p>
            <a:pPr lvl="1"/>
            <a:r>
              <a:rPr lang="en-US" dirty="0" smtClean="0"/>
              <a:t>“</a:t>
            </a:r>
            <a:r>
              <a:rPr lang="en-US" dirty="0"/>
              <a:t>I know who you are, now what am I going to allow you to do?” </a:t>
            </a:r>
            <a:endParaRPr lang="en-US" dirty="0" smtClean="0"/>
          </a:p>
          <a:p>
            <a:r>
              <a:rPr lang="en-US" dirty="0" smtClean="0"/>
              <a:t>Accountability </a:t>
            </a:r>
          </a:p>
          <a:p>
            <a:pPr lvl="1"/>
            <a:r>
              <a:rPr lang="en-US" dirty="0" smtClean="0"/>
              <a:t>Audit </a:t>
            </a:r>
            <a:r>
              <a:rPr lang="en-US" dirty="0"/>
              <a:t>logs and monitoring to track subject activities with </a:t>
            </a:r>
            <a:r>
              <a:rPr lang="en-US" dirty="0" smtClean="0"/>
              <a:t>objects</a:t>
            </a:r>
            <a:endParaRPr lang="en-US" dirty="0"/>
          </a:p>
        </p:txBody>
      </p:sp>
    </p:spTree>
    <p:extLst>
      <p:ext uri="{BB962C8B-B14F-4D97-AF65-F5344CB8AC3E}">
        <p14:creationId xmlns:p14="http://schemas.microsoft.com/office/powerpoint/2010/main" val="14758678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Access </a:t>
            </a:r>
            <a:r>
              <a:rPr lang="en-US" dirty="0" smtClean="0"/>
              <a:t>Controls Provide </a:t>
            </a:r>
            <a:r>
              <a:rPr lang="en-US" dirty="0"/>
              <a:t>3A</a:t>
            </a:r>
            <a:endParaRPr lang="en-US" dirty="0" smtClean="0"/>
          </a:p>
        </p:txBody>
      </p:sp>
      <p:sp>
        <p:nvSpPr>
          <p:cNvPr id="15363" name="Rectangle 3"/>
          <p:cNvSpPr>
            <a:spLocks noGrp="1" noChangeArrowheads="1"/>
          </p:cNvSpPr>
          <p:nvPr>
            <p:ph idx="1"/>
          </p:nvPr>
        </p:nvSpPr>
        <p:spPr/>
        <p:txBody>
          <a:bodyPr>
            <a:normAutofit/>
          </a:bodyPr>
          <a:lstStyle/>
          <a:p>
            <a:pPr>
              <a:buNone/>
            </a:pPr>
            <a:r>
              <a:rPr lang="en-US" dirty="0" smtClean="0"/>
              <a:t>Logical (technical) access controls are used to provide Identification, Authentication, Authorization and Auditing.</a:t>
            </a:r>
          </a:p>
          <a:p>
            <a:pPr lvl="1"/>
            <a:r>
              <a:rPr lang="en-US" dirty="0"/>
              <a:t>They are software components that enforce access control measures for systems, programs, processes, and information. The logical access controls can be embedded within operating systems , applications, add-on security packages, or database and telecommunication management systems</a:t>
            </a:r>
            <a:r>
              <a:rPr lang="en-US" dirty="0" smtClean="0"/>
              <a:t>.</a:t>
            </a:r>
            <a:endParaRPr lang="en-US" dirty="0"/>
          </a:p>
          <a:p>
            <a:pPr lvl="1"/>
            <a:r>
              <a:rPr lang="en-US" dirty="0" smtClean="0"/>
              <a:t>Things like smartcards, biometrics, passwords, and audit systems are all </a:t>
            </a:r>
            <a:r>
              <a:rPr lang="en-US" b="1" dirty="0" smtClean="0"/>
              <a:t>logical access controls.</a:t>
            </a:r>
            <a:endParaRPr lang="en-US" dirty="0" smtClean="0"/>
          </a:p>
        </p:txBody>
      </p:sp>
    </p:spTree>
    <p:extLst>
      <p:ext uri="{BB962C8B-B14F-4D97-AF65-F5344CB8AC3E}">
        <p14:creationId xmlns:p14="http://schemas.microsoft.com/office/powerpoint/2010/main" val="27356368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fontScale="90000"/>
          </a:bodyPr>
          <a:lstStyle/>
          <a:p>
            <a:pPr eaLnBrk="1" hangingPunct="1"/>
            <a:r>
              <a:rPr lang="en-US" sz="4000" dirty="0" smtClean="0"/>
              <a:t>Components of Access Control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33525"/>
            <a:ext cx="7045781"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3872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Identification </a:t>
            </a:r>
          </a:p>
        </p:txBody>
      </p:sp>
      <p:sp>
        <p:nvSpPr>
          <p:cNvPr id="9219" name="Rectangle 3"/>
          <p:cNvSpPr>
            <a:spLocks noGrp="1" noChangeArrowheads="1"/>
          </p:cNvSpPr>
          <p:nvPr>
            <p:ph idx="1"/>
          </p:nvPr>
        </p:nvSpPr>
        <p:spPr/>
        <p:txBody>
          <a:bodyPr/>
          <a:lstStyle/>
          <a:p>
            <a:pPr>
              <a:buNone/>
            </a:pPr>
            <a:r>
              <a:rPr lang="en-US" dirty="0" smtClean="0"/>
              <a:t>Identifies a user </a:t>
            </a:r>
            <a:r>
              <a:rPr lang="en-US" b="1" dirty="0" smtClean="0"/>
              <a:t>uniquely</a:t>
            </a:r>
          </a:p>
          <a:p>
            <a:pPr lvl="1"/>
            <a:r>
              <a:rPr lang="en-US" dirty="0" smtClean="0"/>
              <a:t>Identification </a:t>
            </a:r>
            <a:r>
              <a:rPr lang="en-US" b="1" dirty="0" smtClean="0"/>
              <a:t>must</a:t>
            </a:r>
            <a:r>
              <a:rPr lang="en-US" dirty="0" smtClean="0"/>
              <a:t> be unique for accountability</a:t>
            </a:r>
          </a:p>
          <a:p>
            <a:pPr lvl="1"/>
            <a:r>
              <a:rPr lang="en-US" dirty="0" smtClean="0"/>
              <a:t>Standard naming schemes should be used</a:t>
            </a:r>
          </a:p>
          <a:p>
            <a:pPr lvl="1"/>
            <a:r>
              <a:rPr lang="en-US" dirty="0" smtClean="0"/>
              <a:t>Identifier should not indicate extra information about user (like job position)</a:t>
            </a:r>
          </a:p>
        </p:txBody>
      </p:sp>
    </p:spTree>
    <p:extLst>
      <p:ext uri="{BB962C8B-B14F-4D97-AF65-F5344CB8AC3E}">
        <p14:creationId xmlns:p14="http://schemas.microsoft.com/office/powerpoint/2010/main" val="1733181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Authentication</a:t>
            </a:r>
          </a:p>
        </p:txBody>
      </p:sp>
      <p:sp>
        <p:nvSpPr>
          <p:cNvPr id="8195" name="Rectangle 3"/>
          <p:cNvSpPr>
            <a:spLocks noGrp="1" noChangeArrowheads="1"/>
          </p:cNvSpPr>
          <p:nvPr>
            <p:ph idx="1"/>
          </p:nvPr>
        </p:nvSpPr>
        <p:spPr/>
        <p:txBody>
          <a:bodyPr/>
          <a:lstStyle/>
          <a:p>
            <a:pPr>
              <a:buNone/>
            </a:pPr>
            <a:r>
              <a:rPr lang="en-US" dirty="0" smtClean="0"/>
              <a:t>Proving who you say you are, usually one OR MORE of these 3</a:t>
            </a:r>
          </a:p>
          <a:p>
            <a:pPr lvl="1"/>
            <a:r>
              <a:rPr lang="en-US" dirty="0" smtClean="0"/>
              <a:t>Something you know</a:t>
            </a:r>
          </a:p>
          <a:p>
            <a:pPr lvl="1"/>
            <a:r>
              <a:rPr lang="en-US" dirty="0" smtClean="0"/>
              <a:t>Something you have</a:t>
            </a:r>
          </a:p>
          <a:p>
            <a:pPr lvl="1"/>
            <a:r>
              <a:rPr lang="en-US" dirty="0" smtClean="0"/>
              <a:t>Something you are</a:t>
            </a:r>
          </a:p>
          <a:p>
            <a:pPr lvl="1"/>
            <a:endParaRPr lang="en-US" dirty="0" smtClean="0"/>
          </a:p>
          <a:p>
            <a:endParaRPr lang="en-US" dirty="0" smtClean="0"/>
          </a:p>
        </p:txBody>
      </p:sp>
    </p:spTree>
    <p:extLst>
      <p:ext uri="{BB962C8B-B14F-4D97-AF65-F5344CB8AC3E}">
        <p14:creationId xmlns:p14="http://schemas.microsoft.com/office/powerpoint/2010/main" val="368176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6" name="Picture 5"/>
          <p:cNvPicPr>
            <a:picLocks noChangeAspect="1"/>
          </p:cNvPicPr>
          <p:nvPr/>
        </p:nvPicPr>
        <p:blipFill>
          <a:blip r:embed="rId3"/>
          <a:stretch>
            <a:fillRect/>
          </a:stretch>
        </p:blipFill>
        <p:spPr>
          <a:xfrm>
            <a:off x="250863" y="1560427"/>
            <a:ext cx="8642274" cy="4459373"/>
          </a:xfrm>
          <a:prstGeom prst="rect">
            <a:avLst/>
          </a:prstGeom>
        </p:spPr>
      </p:pic>
    </p:spTree>
    <p:extLst>
      <p:ext uri="{BB962C8B-B14F-4D97-AF65-F5344CB8AC3E}">
        <p14:creationId xmlns:p14="http://schemas.microsoft.com/office/powerpoint/2010/main" val="1284775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Strong Authentication</a:t>
            </a:r>
          </a:p>
        </p:txBody>
      </p:sp>
      <p:sp>
        <p:nvSpPr>
          <p:cNvPr id="9219" name="Rectangle 3"/>
          <p:cNvSpPr>
            <a:spLocks noGrp="1" noChangeArrowheads="1"/>
          </p:cNvSpPr>
          <p:nvPr>
            <p:ph idx="1"/>
          </p:nvPr>
        </p:nvSpPr>
        <p:spPr/>
        <p:txBody>
          <a:bodyPr/>
          <a:lstStyle/>
          <a:p>
            <a:pPr>
              <a:buNone/>
            </a:pPr>
            <a:r>
              <a:rPr lang="en-US" dirty="0" smtClean="0"/>
              <a:t>Strong Authentication is the combination of 2 or more of these and is encouraged!</a:t>
            </a:r>
          </a:p>
          <a:p>
            <a:pPr lvl="1"/>
            <a:r>
              <a:rPr lang="en-US" dirty="0" smtClean="0"/>
              <a:t>Strong Authentication provides a higher level of </a:t>
            </a:r>
            <a:r>
              <a:rPr lang="en-US" i="1" dirty="0" smtClean="0"/>
              <a:t>assurance</a:t>
            </a:r>
            <a:endParaRPr lang="en-US" dirty="0"/>
          </a:p>
          <a:p>
            <a:pPr lvl="1"/>
            <a:r>
              <a:rPr lang="en-US" dirty="0" smtClean="0"/>
              <a:t>Strong Authentication is also called multi-factor </a:t>
            </a:r>
            <a:r>
              <a:rPr lang="en-US" i="1" dirty="0" smtClean="0"/>
              <a:t>authentication</a:t>
            </a:r>
          </a:p>
          <a:p>
            <a:pPr lvl="2"/>
            <a:r>
              <a:rPr lang="en-US" dirty="0"/>
              <a:t>Something that you </a:t>
            </a:r>
            <a:r>
              <a:rPr lang="en-US" b="1" dirty="0"/>
              <a:t>know</a:t>
            </a:r>
          </a:p>
          <a:p>
            <a:pPr lvl="2"/>
            <a:r>
              <a:rPr lang="en-US" dirty="0"/>
              <a:t>Something that you </a:t>
            </a:r>
            <a:r>
              <a:rPr lang="en-US" b="1" dirty="0"/>
              <a:t>are</a:t>
            </a:r>
          </a:p>
          <a:p>
            <a:pPr lvl="2"/>
            <a:r>
              <a:rPr lang="en-US" dirty="0"/>
              <a:t>Something that you </a:t>
            </a:r>
            <a:r>
              <a:rPr lang="en-US" b="1" dirty="0"/>
              <a:t>have</a:t>
            </a:r>
            <a:endParaRPr lang="en-US" b="1"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1456252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Authorization</a:t>
            </a:r>
          </a:p>
        </p:txBody>
      </p:sp>
      <p:sp>
        <p:nvSpPr>
          <p:cNvPr id="10243" name="Rectangle 3"/>
          <p:cNvSpPr>
            <a:spLocks noGrp="1" noChangeArrowheads="1"/>
          </p:cNvSpPr>
          <p:nvPr>
            <p:ph idx="1"/>
          </p:nvPr>
        </p:nvSpPr>
        <p:spPr/>
        <p:txBody>
          <a:bodyPr/>
          <a:lstStyle/>
          <a:p>
            <a:pPr>
              <a:buNone/>
            </a:pPr>
            <a:r>
              <a:rPr lang="en-US" dirty="0" smtClean="0"/>
              <a:t>The concept of ensuring that someone who is authenticated is </a:t>
            </a:r>
            <a:r>
              <a:rPr lang="en-US" b="1" dirty="0" smtClean="0"/>
              <a:t>allowed</a:t>
            </a:r>
            <a:r>
              <a:rPr lang="en-US" dirty="0" smtClean="0"/>
              <a:t> access to a resource. </a:t>
            </a:r>
          </a:p>
          <a:p>
            <a:pPr lvl="1"/>
            <a:r>
              <a:rPr lang="en-US" dirty="0" smtClean="0"/>
              <a:t>Authorization is a preventative control*</a:t>
            </a:r>
          </a:p>
        </p:txBody>
      </p:sp>
    </p:spTree>
    <p:extLst>
      <p:ext uri="{BB962C8B-B14F-4D97-AF65-F5344CB8AC3E}">
        <p14:creationId xmlns:p14="http://schemas.microsoft.com/office/powerpoint/2010/main" val="1523817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t>Accounting or Auditing</a:t>
            </a:r>
          </a:p>
        </p:txBody>
      </p:sp>
      <p:sp>
        <p:nvSpPr>
          <p:cNvPr id="11267" name="Rectangle 3"/>
          <p:cNvSpPr>
            <a:spLocks noGrp="1" noChangeArrowheads="1"/>
          </p:cNvSpPr>
          <p:nvPr>
            <p:ph idx="1"/>
          </p:nvPr>
        </p:nvSpPr>
        <p:spPr/>
        <p:txBody>
          <a:bodyPr/>
          <a:lstStyle/>
          <a:p>
            <a:pPr>
              <a:buNone/>
            </a:pPr>
            <a:r>
              <a:rPr lang="en-US" dirty="0" smtClean="0"/>
              <a:t>Logging and reviewing accesses to objects.</a:t>
            </a:r>
          </a:p>
          <a:p>
            <a:pPr lvl="1"/>
            <a:r>
              <a:rPr lang="en-US" dirty="0" smtClean="0"/>
              <a:t>What is the purpose of auditing?</a:t>
            </a:r>
          </a:p>
          <a:p>
            <a:pPr lvl="1"/>
            <a:r>
              <a:rPr lang="en-US" dirty="0" smtClean="0"/>
              <a:t>Auditing is a detective control*</a:t>
            </a:r>
          </a:p>
        </p:txBody>
      </p:sp>
    </p:spTree>
    <p:extLst>
      <p:ext uri="{BB962C8B-B14F-4D97-AF65-F5344CB8AC3E}">
        <p14:creationId xmlns:p14="http://schemas.microsoft.com/office/powerpoint/2010/main" val="18681847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en-US" smtClean="0"/>
              <a:t>Identity Management</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7633538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Identity Management</a:t>
            </a:r>
          </a:p>
        </p:txBody>
      </p:sp>
      <p:sp>
        <p:nvSpPr>
          <p:cNvPr id="17411" name="Rectangle 3"/>
          <p:cNvSpPr>
            <a:spLocks noGrp="1" noChangeArrowheads="1"/>
          </p:cNvSpPr>
          <p:nvPr>
            <p:ph idx="1"/>
          </p:nvPr>
        </p:nvSpPr>
        <p:spPr/>
        <p:txBody>
          <a:bodyPr/>
          <a:lstStyle/>
          <a:p>
            <a:pPr>
              <a:buNone/>
            </a:pPr>
            <a:r>
              <a:rPr lang="en-US" dirty="0" smtClean="0"/>
              <a:t>Identity management products are used to identify, authenticate and authorize users in an automated means. </a:t>
            </a:r>
          </a:p>
        </p:txBody>
      </p:sp>
    </p:spTree>
    <p:extLst>
      <p:ext uri="{BB962C8B-B14F-4D97-AF65-F5344CB8AC3E}">
        <p14:creationId xmlns:p14="http://schemas.microsoft.com/office/powerpoint/2010/main" val="3979335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sz="half" idx="1"/>
          </p:nvPr>
        </p:nvSpPr>
        <p:spPr>
          <a:xfrm>
            <a:off x="152400" y="1295400"/>
            <a:ext cx="3429000" cy="5029200"/>
          </a:xfrm>
        </p:spPr>
        <p:txBody>
          <a:bodyPr/>
          <a:lstStyle/>
          <a:p>
            <a:pPr lvl="1"/>
            <a:endParaRPr lang="en-US" dirty="0" smtClean="0"/>
          </a:p>
          <a:p>
            <a:pPr lvl="1"/>
            <a:endParaRPr lang="en-US" dirty="0" smtClean="0"/>
          </a:p>
          <a:p>
            <a:pPr lvl="1"/>
            <a:endParaRPr lang="en-US" dirty="0" smtClean="0"/>
          </a:p>
          <a:p>
            <a:pPr lvl="1"/>
            <a:r>
              <a:rPr lang="en-US" dirty="0" smtClean="0"/>
              <a:t>It’s a broad term.</a:t>
            </a:r>
          </a:p>
          <a:p>
            <a:pPr lvl="1"/>
            <a:endParaRPr lang="en-US" dirty="0" smtClean="0"/>
          </a:p>
          <a:p>
            <a:pPr lvl="1"/>
            <a:r>
              <a:rPr lang="en-US" dirty="0" smtClean="0"/>
              <a:t>Analogy of four blind men trying to describe an elephant.</a:t>
            </a:r>
          </a:p>
        </p:txBody>
      </p:sp>
      <p:sp>
        <p:nvSpPr>
          <p:cNvPr id="17410" name="Rectangle 2"/>
          <p:cNvSpPr>
            <a:spLocks noGrp="1" noChangeArrowheads="1"/>
          </p:cNvSpPr>
          <p:nvPr>
            <p:ph type="title"/>
          </p:nvPr>
        </p:nvSpPr>
        <p:spPr/>
        <p:txBody>
          <a:bodyPr/>
          <a:lstStyle/>
          <a:p>
            <a:r>
              <a:rPr lang="en-US" dirty="0" smtClean="0"/>
              <a:t>Identity Management IS HARD.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298883"/>
            <a:ext cx="5334000" cy="502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733800" y="6052066"/>
            <a:ext cx="1295400" cy="369332"/>
          </a:xfrm>
          <a:prstGeom prst="rect">
            <a:avLst/>
          </a:prstGeom>
          <a:noFill/>
        </p:spPr>
        <p:txBody>
          <a:bodyPr wrap="square" rtlCol="0">
            <a:spAutoFit/>
          </a:bodyPr>
          <a:lstStyle/>
          <a:p>
            <a:r>
              <a:rPr lang="en-US" b="1" dirty="0"/>
              <a:t>Subjects</a:t>
            </a:r>
          </a:p>
        </p:txBody>
      </p:sp>
      <p:sp>
        <p:nvSpPr>
          <p:cNvPr id="9" name="TextBox 8"/>
          <p:cNvSpPr txBox="1"/>
          <p:nvPr/>
        </p:nvSpPr>
        <p:spPr>
          <a:xfrm>
            <a:off x="7848600" y="6052066"/>
            <a:ext cx="1295400" cy="369332"/>
          </a:xfrm>
          <a:prstGeom prst="rect">
            <a:avLst/>
          </a:prstGeom>
          <a:noFill/>
        </p:spPr>
        <p:txBody>
          <a:bodyPr wrap="square" rtlCol="0">
            <a:spAutoFit/>
          </a:bodyPr>
          <a:lstStyle/>
          <a:p>
            <a:r>
              <a:rPr lang="en-US" b="1" dirty="0"/>
              <a:t>Objects</a:t>
            </a:r>
          </a:p>
        </p:txBody>
      </p:sp>
    </p:spTree>
    <p:extLst>
      <p:ext uri="{BB962C8B-B14F-4D97-AF65-F5344CB8AC3E}">
        <p14:creationId xmlns:p14="http://schemas.microsoft.com/office/powerpoint/2010/main" val="1619504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Identity Management</a:t>
            </a:r>
          </a:p>
        </p:txBody>
      </p:sp>
      <p:sp>
        <p:nvSpPr>
          <p:cNvPr id="17411" name="Rectangle 3"/>
          <p:cNvSpPr>
            <a:spLocks noGrp="1" noChangeArrowheads="1"/>
          </p:cNvSpPr>
          <p:nvPr>
            <p:ph idx="1"/>
          </p:nvPr>
        </p:nvSpPr>
        <p:spPr/>
        <p:txBody>
          <a:bodyPr/>
          <a:lstStyle/>
          <a:p>
            <a:pPr>
              <a:buNone/>
            </a:pPr>
            <a:r>
              <a:rPr lang="en-US" dirty="0"/>
              <a:t>M</a:t>
            </a:r>
            <a:r>
              <a:rPr lang="en-US" dirty="0" smtClean="0"/>
              <a:t>ay include:</a:t>
            </a:r>
          </a:p>
          <a:p>
            <a:pPr lvl="1"/>
            <a:r>
              <a:rPr lang="en-US" dirty="0" smtClean="0"/>
              <a:t>Directories</a:t>
            </a:r>
          </a:p>
          <a:p>
            <a:pPr lvl="1"/>
            <a:r>
              <a:rPr lang="en-US" dirty="0" smtClean="0"/>
              <a:t>User account management</a:t>
            </a:r>
          </a:p>
          <a:p>
            <a:pPr lvl="1"/>
            <a:r>
              <a:rPr lang="en-US" dirty="0" smtClean="0"/>
              <a:t>Profiles</a:t>
            </a:r>
          </a:p>
          <a:p>
            <a:pPr lvl="1"/>
            <a:r>
              <a:rPr lang="en-US" dirty="0" smtClean="0"/>
              <a:t>Access controls</a:t>
            </a:r>
          </a:p>
          <a:p>
            <a:pPr lvl="1"/>
            <a:r>
              <a:rPr lang="en-US" dirty="0" smtClean="0"/>
              <a:t>Password management</a:t>
            </a:r>
          </a:p>
          <a:p>
            <a:pPr lvl="1"/>
            <a:r>
              <a:rPr lang="en-US" dirty="0" smtClean="0"/>
              <a:t>Single Sign on</a:t>
            </a:r>
          </a:p>
          <a:p>
            <a:pPr lvl="1"/>
            <a:r>
              <a:rPr lang="en-US" dirty="0" smtClean="0"/>
              <a:t>Permissions</a:t>
            </a:r>
          </a:p>
        </p:txBody>
      </p:sp>
    </p:spTree>
    <p:extLst>
      <p:ext uri="{BB962C8B-B14F-4D97-AF65-F5344CB8AC3E}">
        <p14:creationId xmlns:p14="http://schemas.microsoft.com/office/powerpoint/2010/main" val="1391960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Directories</a:t>
            </a:r>
          </a:p>
        </p:txBody>
      </p:sp>
      <p:sp>
        <p:nvSpPr>
          <p:cNvPr id="18435" name="Rectangle 3"/>
          <p:cNvSpPr>
            <a:spLocks noGrp="1" noChangeArrowheads="1"/>
          </p:cNvSpPr>
          <p:nvPr>
            <p:ph idx="1"/>
          </p:nvPr>
        </p:nvSpPr>
        <p:spPr/>
        <p:txBody>
          <a:bodyPr>
            <a:normAutofit fontScale="77500" lnSpcReduction="20000"/>
          </a:bodyPr>
          <a:lstStyle/>
          <a:p>
            <a:r>
              <a:rPr lang="en-US" dirty="0" smtClean="0"/>
              <a:t>Information about the users and resources</a:t>
            </a:r>
          </a:p>
          <a:p>
            <a:pPr lvl="1"/>
            <a:r>
              <a:rPr lang="en-US" dirty="0" smtClean="0"/>
              <a:t>LDAP / Active Directory</a:t>
            </a:r>
          </a:p>
          <a:p>
            <a:pPr lvl="1"/>
            <a:r>
              <a:rPr lang="en-US" dirty="0" smtClean="0"/>
              <a:t>NIS/YP</a:t>
            </a:r>
          </a:p>
          <a:p>
            <a:pPr lvl="1"/>
            <a:r>
              <a:rPr lang="en-US" dirty="0" smtClean="0"/>
              <a:t>Novell Netware</a:t>
            </a:r>
          </a:p>
          <a:p>
            <a:r>
              <a:rPr lang="en-US" dirty="0"/>
              <a:t>Most enterprises have some type of directory that contains information pertaining to the company’s network resources and users. </a:t>
            </a:r>
            <a:endParaRPr lang="en-US" dirty="0" smtClean="0"/>
          </a:p>
          <a:p>
            <a:pPr lvl="1"/>
            <a:r>
              <a:rPr lang="en-US" dirty="0" smtClean="0"/>
              <a:t>Most </a:t>
            </a:r>
            <a:r>
              <a:rPr lang="en-US" dirty="0"/>
              <a:t>directories follow a hierarchical database </a:t>
            </a:r>
            <a:r>
              <a:rPr lang="en-US" dirty="0" smtClean="0"/>
              <a:t>format, </a:t>
            </a:r>
            <a:r>
              <a:rPr lang="en-US" dirty="0"/>
              <a:t>based on the X. 500 standard, and a type of protocol, as in Lightweight Directory Access Protocol (LDAP), that allows subjects and applications to interact with the directory</a:t>
            </a:r>
            <a:r>
              <a:rPr lang="en-US" dirty="0" smtClean="0"/>
              <a:t>.</a:t>
            </a:r>
          </a:p>
          <a:p>
            <a:r>
              <a:rPr lang="en-US" dirty="0"/>
              <a:t>The objects within the directory are managed by a directory service. </a:t>
            </a:r>
            <a:endParaRPr lang="en-US" dirty="0" smtClean="0"/>
          </a:p>
          <a:p>
            <a:pPr lvl="1"/>
            <a:r>
              <a:rPr lang="en-US" dirty="0" smtClean="0"/>
              <a:t>The </a:t>
            </a:r>
            <a:r>
              <a:rPr lang="en-US" dirty="0"/>
              <a:t>directory service allows an administrator to configure and manage how identification, authentication, authorization, and access control take place within the network and on individual systems</a:t>
            </a:r>
            <a:r>
              <a:rPr lang="en-US" dirty="0" smtClean="0"/>
              <a:t>.</a:t>
            </a:r>
            <a:endParaRPr lang="en-US" dirty="0"/>
          </a:p>
        </p:txBody>
      </p:sp>
    </p:spTree>
    <p:extLst>
      <p:ext uri="{BB962C8B-B14F-4D97-AF65-F5344CB8AC3E}">
        <p14:creationId xmlns:p14="http://schemas.microsoft.com/office/powerpoint/2010/main" val="35648657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smtClean="0"/>
              <a:t>Directories Role in ID management</a:t>
            </a:r>
          </a:p>
        </p:txBody>
      </p:sp>
      <p:sp>
        <p:nvSpPr>
          <p:cNvPr id="20483" name="Rectangle 3"/>
          <p:cNvSpPr>
            <a:spLocks noGrp="1" noChangeArrowheads="1"/>
          </p:cNvSpPr>
          <p:nvPr>
            <p:ph idx="1"/>
          </p:nvPr>
        </p:nvSpPr>
        <p:spPr/>
        <p:txBody>
          <a:bodyPr/>
          <a:lstStyle/>
          <a:p>
            <a:pPr>
              <a:buNone/>
            </a:pPr>
            <a:r>
              <a:rPr lang="en-US" dirty="0" smtClean="0"/>
              <a:t>Directories are specialized database optimized for reading and searching operations</a:t>
            </a:r>
          </a:p>
          <a:p>
            <a:pPr lvl="1"/>
            <a:r>
              <a:rPr lang="en-US" dirty="0" smtClean="0"/>
              <a:t>Important because all resource info, users attributes, authorization info, roles, policies etc can be stored in this single place.</a:t>
            </a:r>
          </a:p>
          <a:p>
            <a:pPr lvl="1"/>
            <a:r>
              <a:rPr lang="en-US" dirty="0" smtClean="0"/>
              <a:t>Directories allow for centralized management!</a:t>
            </a:r>
          </a:p>
          <a:p>
            <a:pPr lvl="1"/>
            <a:r>
              <a:rPr lang="en-US" dirty="0" smtClean="0"/>
              <a:t>However these can be broken up and delegated. (trees in a forest)</a:t>
            </a:r>
          </a:p>
        </p:txBody>
      </p:sp>
    </p:spTree>
    <p:extLst>
      <p:ext uri="{BB962C8B-B14F-4D97-AF65-F5344CB8AC3E}">
        <p14:creationId xmlns:p14="http://schemas.microsoft.com/office/powerpoint/2010/main" val="24031512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Account Management Software</a:t>
            </a:r>
          </a:p>
        </p:txBody>
      </p:sp>
      <p:sp>
        <p:nvSpPr>
          <p:cNvPr id="19459" name="Rectangle 3"/>
          <p:cNvSpPr>
            <a:spLocks noGrp="1" noChangeArrowheads="1"/>
          </p:cNvSpPr>
          <p:nvPr>
            <p:ph idx="1"/>
          </p:nvPr>
        </p:nvSpPr>
        <p:spPr/>
        <p:txBody>
          <a:bodyPr>
            <a:noAutofit/>
          </a:bodyPr>
          <a:lstStyle/>
          <a:p>
            <a:pPr>
              <a:buNone/>
            </a:pPr>
            <a:r>
              <a:rPr lang="en-US" sz="2800" dirty="0" smtClean="0"/>
              <a:t>Attempts to centrally manage user accounts in a centralized and scalable method.</a:t>
            </a:r>
          </a:p>
          <a:p>
            <a:pPr lvl="1"/>
            <a:r>
              <a:rPr lang="en-US" sz="2400" dirty="0" smtClean="0"/>
              <a:t>Often include workflow processes that allow distributed authorization. I.e.. A manager can put in a user request or authorize a request, tickets might be generated for a Key card system for their locations, Permissions might be created for their specific needs etc.</a:t>
            </a:r>
          </a:p>
          <a:p>
            <a:pPr lvl="1"/>
            <a:r>
              <a:rPr lang="en-US" sz="2400" dirty="0" smtClean="0"/>
              <a:t>Automates processes</a:t>
            </a:r>
          </a:p>
          <a:p>
            <a:pPr lvl="1"/>
            <a:r>
              <a:rPr lang="en-US" sz="2400" dirty="0" smtClean="0"/>
              <a:t>Can includes records keeping/auditing functions</a:t>
            </a:r>
          </a:p>
          <a:p>
            <a:pPr lvl="1"/>
            <a:r>
              <a:rPr lang="en-US" sz="2400" dirty="0" smtClean="0"/>
              <a:t>Can ensure all accesses/accounts are cleaned up with users leave.</a:t>
            </a:r>
          </a:p>
        </p:txBody>
      </p:sp>
    </p:spTree>
    <p:extLst>
      <p:ext uri="{BB962C8B-B14F-4D97-AF65-F5344CB8AC3E}">
        <p14:creationId xmlns:p14="http://schemas.microsoft.com/office/powerpoint/2010/main" val="1755999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594307" y="4935322"/>
            <a:ext cx="990600" cy="65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946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n-US" dirty="0" smtClean="0"/>
              <a:t>Password Management In ID systems</a:t>
            </a:r>
          </a:p>
        </p:txBody>
      </p:sp>
      <p:sp>
        <p:nvSpPr>
          <p:cNvPr id="21507" name="Rectangle 3"/>
          <p:cNvSpPr>
            <a:spLocks noGrp="1" noChangeArrowheads="1"/>
          </p:cNvSpPr>
          <p:nvPr>
            <p:ph idx="1"/>
          </p:nvPr>
        </p:nvSpPr>
        <p:spPr/>
        <p:txBody>
          <a:bodyPr/>
          <a:lstStyle/>
          <a:p>
            <a:r>
              <a:rPr lang="en-US" dirty="0" smtClean="0"/>
              <a:t>Allows for users to change their passwords, </a:t>
            </a:r>
          </a:p>
          <a:p>
            <a:r>
              <a:rPr lang="en-US" dirty="0" smtClean="0"/>
              <a:t>May allow users  to retrieve/reset password automatically using special information (challenge questions) or processes</a:t>
            </a:r>
          </a:p>
          <a:p>
            <a:r>
              <a:rPr lang="en-US" dirty="0" smtClean="0"/>
              <a:t>Helpdesk assisted resets/retrievals</a:t>
            </a:r>
          </a:p>
          <a:p>
            <a:r>
              <a:rPr lang="en-US" dirty="0" smtClean="0"/>
              <a:t>May handle password synchronization</a:t>
            </a:r>
          </a:p>
          <a:p>
            <a:endParaRPr lang="en-US" dirty="0" smtClean="0"/>
          </a:p>
        </p:txBody>
      </p:sp>
    </p:spTree>
    <p:extLst>
      <p:ext uri="{BB962C8B-B14F-4D97-AF65-F5344CB8AC3E}">
        <p14:creationId xmlns:p14="http://schemas.microsoft.com/office/powerpoint/2010/main" val="2393593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fontScale="90000"/>
          </a:bodyPr>
          <a:lstStyle/>
          <a:p>
            <a:pPr eaLnBrk="1" hangingPunct="1"/>
            <a:r>
              <a:rPr lang="en-US" sz="4000" dirty="0" smtClean="0"/>
              <a:t>Federation</a:t>
            </a:r>
          </a:p>
        </p:txBody>
      </p:sp>
      <p:sp>
        <p:nvSpPr>
          <p:cNvPr id="23555" name="Rectangle 3"/>
          <p:cNvSpPr>
            <a:spLocks noGrp="1" noChangeArrowheads="1"/>
          </p:cNvSpPr>
          <p:nvPr>
            <p:ph idx="1"/>
          </p:nvPr>
        </p:nvSpPr>
        <p:spPr>
          <a:xfrm>
            <a:off x="152400" y="1447800"/>
            <a:ext cx="8839200" cy="5257800"/>
          </a:xfrm>
        </p:spPr>
        <p:txBody>
          <a:bodyPr/>
          <a:lstStyle/>
          <a:p>
            <a:pPr eaLnBrk="1" hangingPunct="1">
              <a:buFontTx/>
              <a:buNone/>
            </a:pPr>
            <a:endParaRPr lang="en-US" dirty="0" smtClean="0"/>
          </a:p>
          <a:p>
            <a:pPr eaLnBrk="1" hangingPunct="1">
              <a:buFontTx/>
              <a:buNone/>
            </a:pPr>
            <a:endParaRPr lang="en-US" dirty="0" smtClean="0"/>
          </a:p>
          <a:p>
            <a:pPr eaLnBrk="1" hangingPunct="1">
              <a:buFontTx/>
              <a:buNone/>
            </a:pPr>
            <a:endParaRPr lang="en-US" dirty="0" smtClean="0"/>
          </a:p>
          <a:p>
            <a:pPr algn="ctr" eaLnBrk="1" hangingPunct="1">
              <a:buFontTx/>
              <a:buNone/>
            </a:pPr>
            <a:endParaRPr lang="en-US" dirty="0" smtClean="0"/>
          </a:p>
          <a:p>
            <a:pPr algn="ctr" eaLnBrk="1" hangingPunct="1">
              <a:buFontTx/>
              <a:buNone/>
            </a:pPr>
            <a:r>
              <a:rPr lang="en-US" dirty="0" smtClean="0"/>
              <a:t>Anyone know what a federation is?</a:t>
            </a:r>
          </a:p>
        </p:txBody>
      </p:sp>
    </p:spTree>
    <p:extLst>
      <p:ext uri="{BB962C8B-B14F-4D97-AF65-F5344CB8AC3E}">
        <p14:creationId xmlns:p14="http://schemas.microsoft.com/office/powerpoint/2010/main" val="16219217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Federation</a:t>
            </a:r>
          </a:p>
        </p:txBody>
      </p:sp>
      <p:sp>
        <p:nvSpPr>
          <p:cNvPr id="19459" name="Rectangle 3"/>
          <p:cNvSpPr>
            <a:spLocks noGrp="1" noChangeArrowheads="1"/>
          </p:cNvSpPr>
          <p:nvPr>
            <p:ph idx="1"/>
          </p:nvPr>
        </p:nvSpPr>
        <p:spPr/>
        <p:txBody>
          <a:bodyPr/>
          <a:lstStyle/>
          <a:p>
            <a:r>
              <a:rPr lang="en-US" b="1" dirty="0" smtClean="0"/>
              <a:t>A </a:t>
            </a:r>
            <a:r>
              <a:rPr lang="en-US" b="1" u="sng" dirty="0" smtClean="0"/>
              <a:t>Federation</a:t>
            </a:r>
            <a:r>
              <a:rPr lang="en-US" b="1" dirty="0" smtClean="0"/>
              <a:t> </a:t>
            </a:r>
            <a:r>
              <a:rPr lang="en-US" dirty="0" smtClean="0"/>
              <a:t>is multiple computing and/or network providers agreeing upon standards of operation in a collective fashion. (self governing entities that agree on common grounds to easy access between them)</a:t>
            </a:r>
          </a:p>
          <a:p>
            <a:endParaRPr lang="en-US" dirty="0"/>
          </a:p>
          <a:p>
            <a:r>
              <a:rPr lang="en-US" b="1" dirty="0"/>
              <a:t>A </a:t>
            </a:r>
            <a:r>
              <a:rPr lang="en-US" b="1" u="sng" dirty="0" smtClean="0"/>
              <a:t>Federated </a:t>
            </a:r>
            <a:r>
              <a:rPr lang="en-US" b="1" u="sng" dirty="0"/>
              <a:t>Identity</a:t>
            </a:r>
            <a:r>
              <a:rPr lang="en-US" b="1" dirty="0"/>
              <a:t> </a:t>
            </a:r>
            <a:r>
              <a:rPr lang="en-US" dirty="0"/>
              <a:t>is an identity and </a:t>
            </a:r>
            <a:r>
              <a:rPr lang="en-US" dirty="0" smtClean="0"/>
              <a:t>associated entitlements </a:t>
            </a:r>
            <a:r>
              <a:rPr lang="en-US" dirty="0"/>
              <a:t>that can be used across business boundaries. </a:t>
            </a:r>
          </a:p>
          <a:p>
            <a:endParaRPr lang="en-US" dirty="0" smtClean="0"/>
          </a:p>
        </p:txBody>
      </p:sp>
    </p:spTree>
    <p:extLst>
      <p:ext uri="{BB962C8B-B14F-4D97-AF65-F5344CB8AC3E}">
        <p14:creationId xmlns:p14="http://schemas.microsoft.com/office/powerpoint/2010/main" val="5885845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p:txBody>
          <a:bodyPr/>
          <a:lstStyle/>
          <a:p>
            <a:pPr eaLnBrk="1" hangingPunct="1"/>
            <a:r>
              <a:rPr lang="en-US" smtClean="0"/>
              <a:t>Authentication</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8244317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smtClean="0"/>
              <a:t>Biometrics</a:t>
            </a:r>
          </a:p>
        </p:txBody>
      </p:sp>
      <p:sp>
        <p:nvSpPr>
          <p:cNvPr id="27651" name="Rectangle 3"/>
          <p:cNvSpPr>
            <a:spLocks noGrp="1" noChangeArrowheads="1"/>
          </p:cNvSpPr>
          <p:nvPr>
            <p:ph idx="1"/>
          </p:nvPr>
        </p:nvSpPr>
        <p:spPr/>
        <p:txBody>
          <a:bodyPr/>
          <a:lstStyle/>
          <a:p>
            <a:pPr>
              <a:buNone/>
            </a:pPr>
            <a:r>
              <a:rPr lang="en-US" dirty="0" smtClean="0"/>
              <a:t>Bio -life 		</a:t>
            </a:r>
          </a:p>
          <a:p>
            <a:pPr>
              <a:buNone/>
            </a:pPr>
            <a:r>
              <a:rPr lang="en-US" dirty="0" smtClean="0"/>
              <a:t>Metrics - measure</a:t>
            </a:r>
          </a:p>
          <a:p>
            <a:pPr lvl="1"/>
            <a:r>
              <a:rPr lang="en-US" dirty="0" smtClean="0"/>
              <a:t>Biometrics verifies (authenticates) an individuals identity by analyzing unique personal attribute </a:t>
            </a:r>
          </a:p>
          <a:p>
            <a:pPr lvl="1"/>
            <a:r>
              <a:rPr lang="en-US" dirty="0" smtClean="0"/>
              <a:t>Require enrollment before being used*</a:t>
            </a:r>
          </a:p>
          <a:p>
            <a:pPr lvl="1"/>
            <a:r>
              <a:rPr lang="en-US" dirty="0" smtClean="0"/>
              <a:t>EXPENSIVE</a:t>
            </a:r>
          </a:p>
          <a:p>
            <a:pPr lvl="1"/>
            <a:r>
              <a:rPr lang="en-US" dirty="0" smtClean="0"/>
              <a:t>COMPLEX</a:t>
            </a:r>
          </a:p>
        </p:txBody>
      </p:sp>
    </p:spTree>
    <p:extLst>
      <p:ext uri="{BB962C8B-B14F-4D97-AF65-F5344CB8AC3E}">
        <p14:creationId xmlns:p14="http://schemas.microsoft.com/office/powerpoint/2010/main" val="3925920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Biometrics</a:t>
            </a:r>
          </a:p>
        </p:txBody>
      </p:sp>
      <p:sp>
        <p:nvSpPr>
          <p:cNvPr id="28675" name="Rectangle 3"/>
          <p:cNvSpPr>
            <a:spLocks noGrp="1" noChangeArrowheads="1"/>
          </p:cNvSpPr>
          <p:nvPr>
            <p:ph idx="1"/>
          </p:nvPr>
        </p:nvSpPr>
        <p:spPr/>
        <p:txBody>
          <a:bodyPr/>
          <a:lstStyle/>
          <a:p>
            <a:pPr>
              <a:buNone/>
            </a:pPr>
            <a:r>
              <a:rPr lang="en-US" dirty="0" smtClean="0"/>
              <a:t>Can be based on </a:t>
            </a:r>
          </a:p>
          <a:p>
            <a:pPr lvl="1"/>
            <a:r>
              <a:rPr lang="en-US" dirty="0" smtClean="0"/>
              <a:t>behavior (signature dynamics) – might change over time</a:t>
            </a:r>
          </a:p>
          <a:p>
            <a:pPr lvl="1"/>
            <a:r>
              <a:rPr lang="en-US" dirty="0" smtClean="0"/>
              <a:t>Physical attribute (fingerprints, iris, retina scans)</a:t>
            </a:r>
          </a:p>
          <a:p>
            <a:pPr lvl="1"/>
            <a:r>
              <a:rPr lang="en-US" dirty="0" smtClean="0"/>
              <a:t>We will talk about the different types of biometrics later</a:t>
            </a:r>
          </a:p>
          <a:p>
            <a:endParaRPr lang="en-US" dirty="0" smtClean="0"/>
          </a:p>
          <a:p>
            <a:endParaRPr lang="en-US" dirty="0" smtClean="0"/>
          </a:p>
        </p:txBody>
      </p:sp>
    </p:spTree>
    <p:extLst>
      <p:ext uri="{BB962C8B-B14F-4D97-AF65-F5344CB8AC3E}">
        <p14:creationId xmlns:p14="http://schemas.microsoft.com/office/powerpoint/2010/main" val="3351819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Biometrics</a:t>
            </a:r>
          </a:p>
        </p:txBody>
      </p:sp>
      <p:sp>
        <p:nvSpPr>
          <p:cNvPr id="3" name="Content Placeholder 2"/>
          <p:cNvSpPr>
            <a:spLocks noGrp="1"/>
          </p:cNvSpPr>
          <p:nvPr>
            <p:ph idx="1"/>
          </p:nvPr>
        </p:nvSpPr>
        <p:spPr/>
        <p:txBody>
          <a:bodyPr>
            <a:normAutofit fontScale="92500" lnSpcReduction="20000"/>
          </a:bodyPr>
          <a:lstStyle/>
          <a:p>
            <a:r>
              <a:rPr lang="en-US" dirty="0" smtClean="0"/>
              <a:t>Can give incorrect results</a:t>
            </a:r>
          </a:p>
          <a:p>
            <a:pPr lvl="2"/>
            <a:r>
              <a:rPr lang="en-US" dirty="0" smtClean="0"/>
              <a:t>False negative – Type 1 error (annoying)</a:t>
            </a:r>
          </a:p>
          <a:p>
            <a:pPr lvl="2"/>
            <a:r>
              <a:rPr lang="en-US" dirty="0" smtClean="0"/>
              <a:t>False positive – Type 2 error (very bad)</a:t>
            </a:r>
          </a:p>
          <a:p>
            <a:endParaRPr lang="en-US" dirty="0" smtClean="0"/>
          </a:p>
          <a:p>
            <a:r>
              <a:rPr lang="en-US" dirty="0"/>
              <a:t>When a biometric system rejects an authorized individual, it is called a Type I error (false rejection rate). </a:t>
            </a:r>
            <a:endParaRPr lang="en-US" dirty="0" smtClean="0"/>
          </a:p>
          <a:p>
            <a:r>
              <a:rPr lang="en-US" dirty="0" smtClean="0"/>
              <a:t>When </a:t>
            </a:r>
            <a:r>
              <a:rPr lang="en-US" dirty="0"/>
              <a:t>the system accepts impostors who should be rejected, it is called a Type II error (false acceptance rate). </a:t>
            </a:r>
            <a:endParaRPr lang="en-US" dirty="0" smtClean="0"/>
          </a:p>
          <a:p>
            <a:r>
              <a:rPr lang="en-US" dirty="0" smtClean="0"/>
              <a:t>The </a:t>
            </a:r>
            <a:r>
              <a:rPr lang="en-US" dirty="0"/>
              <a:t>goal is to obtain low numbers for each type of error, but Type II errors are the most dangerous and thus the most important to avoid</a:t>
            </a:r>
            <a:r>
              <a:rPr lang="en-US" dirty="0" smtClean="0"/>
              <a:t>.</a:t>
            </a:r>
            <a:endParaRPr lang="en-US" dirty="0"/>
          </a:p>
        </p:txBody>
      </p:sp>
    </p:spTree>
    <p:extLst>
      <p:ext uri="{BB962C8B-B14F-4D97-AF65-F5344CB8AC3E}">
        <p14:creationId xmlns:p14="http://schemas.microsoft.com/office/powerpoint/2010/main" val="29535686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CER</a:t>
            </a:r>
          </a:p>
        </p:txBody>
      </p:sp>
      <p:sp>
        <p:nvSpPr>
          <p:cNvPr id="24579" name="Rectangle 3"/>
          <p:cNvSpPr>
            <a:spLocks noGrp="1" noChangeArrowheads="1"/>
          </p:cNvSpPr>
          <p:nvPr>
            <p:ph idx="1"/>
          </p:nvPr>
        </p:nvSpPr>
        <p:spPr/>
        <p:txBody>
          <a:bodyPr/>
          <a:lstStyle/>
          <a:p>
            <a:r>
              <a:rPr lang="en-US" dirty="0" smtClean="0"/>
              <a:t>Crossover Error Rate (CER)* is an important metric that is stated as a percentage that represents the point at which the false rejection rate equals the false positive rate.</a:t>
            </a:r>
          </a:p>
          <a:p>
            <a:pPr lvl="1"/>
            <a:r>
              <a:rPr lang="en-US" dirty="0" smtClean="0"/>
              <a:t>Also called Equal Error Rate</a:t>
            </a:r>
          </a:p>
          <a:p>
            <a:pPr lvl="1"/>
            <a:r>
              <a:rPr lang="en-US" dirty="0" smtClean="0"/>
              <a:t>Use CER to compare vendors products objectively</a:t>
            </a:r>
          </a:p>
          <a:p>
            <a:pPr lvl="1"/>
            <a:r>
              <a:rPr lang="en-US" dirty="0" smtClean="0"/>
              <a:t>Lower number CER provides more assurance. (3 is better than an 4)</a:t>
            </a:r>
          </a:p>
          <a:p>
            <a:endParaRPr lang="en-US" dirty="0" smtClean="0"/>
          </a:p>
        </p:txBody>
      </p:sp>
    </p:spTree>
    <p:extLst>
      <p:ext uri="{BB962C8B-B14F-4D97-AF65-F5344CB8AC3E}">
        <p14:creationId xmlns:p14="http://schemas.microsoft.com/office/powerpoint/2010/main" val="42633191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CER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35" y="1371600"/>
            <a:ext cx="7924800" cy="494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78120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sz="half" idx="1"/>
          </p:nvPr>
        </p:nvSpPr>
        <p:spPr>
          <a:xfrm>
            <a:off x="457200" y="1295400"/>
            <a:ext cx="3657600" cy="5029200"/>
          </a:xfrm>
        </p:spPr>
        <p:txBody>
          <a:bodyPr/>
          <a:lstStyle/>
          <a:p>
            <a:r>
              <a:rPr lang="en-US" dirty="0" smtClean="0"/>
              <a:t>Expensive</a:t>
            </a:r>
          </a:p>
          <a:p>
            <a:r>
              <a:rPr lang="en-US" dirty="0" smtClean="0"/>
              <a:t>Unwieldy</a:t>
            </a:r>
          </a:p>
          <a:p>
            <a:r>
              <a:rPr lang="en-US" dirty="0" smtClean="0"/>
              <a:t>Intrusive</a:t>
            </a:r>
          </a:p>
          <a:p>
            <a:r>
              <a:rPr lang="en-US" dirty="0" smtClean="0"/>
              <a:t>Can be slow (should not take more than 5-10 seconds)</a:t>
            </a:r>
          </a:p>
          <a:p>
            <a:r>
              <a:rPr lang="en-US" dirty="0" smtClean="0"/>
              <a:t>Complex (enrollment)</a:t>
            </a:r>
          </a:p>
          <a:p>
            <a:r>
              <a:rPr lang="en-US" dirty="0" smtClean="0"/>
              <a:t>Privacy Issues</a:t>
            </a:r>
          </a:p>
          <a:p>
            <a:endParaRPr lang="en-US" dirty="0" smtClean="0"/>
          </a:p>
        </p:txBody>
      </p:sp>
      <p:sp>
        <p:nvSpPr>
          <p:cNvPr id="32770" name="Rectangle 2"/>
          <p:cNvSpPr>
            <a:spLocks noGrp="1" noChangeArrowheads="1"/>
          </p:cNvSpPr>
          <p:nvPr>
            <p:ph type="title"/>
          </p:nvPr>
        </p:nvSpPr>
        <p:spPr/>
        <p:txBody>
          <a:bodyPr/>
          <a:lstStyle/>
          <a:p>
            <a:r>
              <a:rPr lang="en-US" smtClean="0"/>
              <a:t>Biometric problems?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676400"/>
            <a:ext cx="5547738" cy="42291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Tree>
    <p:extLst>
      <p:ext uri="{BB962C8B-B14F-4D97-AF65-F5344CB8AC3E}">
        <p14:creationId xmlns:p14="http://schemas.microsoft.com/office/powerpoint/2010/main" val="17469923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t>Biometric Types Overview</a:t>
            </a:r>
          </a:p>
        </p:txBody>
      </p:sp>
      <p:sp>
        <p:nvSpPr>
          <p:cNvPr id="33795" name="Rectangle 3"/>
          <p:cNvSpPr>
            <a:spLocks noGrp="1" noChangeArrowheads="1"/>
          </p:cNvSpPr>
          <p:nvPr>
            <p:ph idx="1"/>
          </p:nvPr>
        </p:nvSpPr>
        <p:spPr/>
        <p:txBody>
          <a:bodyPr>
            <a:normAutofit/>
          </a:bodyPr>
          <a:lstStyle/>
          <a:p>
            <a:pPr>
              <a:buNone/>
            </a:pPr>
            <a:r>
              <a:rPr lang="en-US" dirty="0" smtClean="0"/>
              <a:t>We will talk in more depth of each in the next couple slides</a:t>
            </a:r>
          </a:p>
          <a:p>
            <a:pPr lvl="1"/>
            <a:r>
              <a:rPr lang="en-US" sz="2600" dirty="0" smtClean="0"/>
              <a:t>Fingerprint</a:t>
            </a:r>
          </a:p>
          <a:p>
            <a:pPr lvl="1"/>
            <a:r>
              <a:rPr lang="en-US" sz="2600" dirty="0" smtClean="0"/>
              <a:t>Hand Geometry</a:t>
            </a:r>
          </a:p>
          <a:p>
            <a:pPr lvl="1"/>
            <a:r>
              <a:rPr lang="en-US" sz="2600" dirty="0" smtClean="0"/>
              <a:t>Retina Scan</a:t>
            </a:r>
          </a:p>
          <a:p>
            <a:pPr lvl="1"/>
            <a:r>
              <a:rPr lang="en-US" sz="2600" dirty="0" smtClean="0"/>
              <a:t>Iris Scan</a:t>
            </a:r>
          </a:p>
          <a:p>
            <a:pPr lvl="1"/>
            <a:r>
              <a:rPr lang="en-US" sz="2600" dirty="0" smtClean="0"/>
              <a:t>Keyboard Dynamics</a:t>
            </a:r>
          </a:p>
          <a:p>
            <a:pPr lvl="1"/>
            <a:r>
              <a:rPr lang="en-US" sz="2600" dirty="0" smtClean="0"/>
              <a:t>Keyboard Dynamics</a:t>
            </a:r>
          </a:p>
          <a:p>
            <a:pPr lvl="1"/>
            <a:r>
              <a:rPr lang="en-US" sz="2600" dirty="0" smtClean="0"/>
              <a:t>Voice Print</a:t>
            </a:r>
          </a:p>
          <a:p>
            <a:pPr lvl="1"/>
            <a:r>
              <a:rPr lang="en-US" sz="2600" dirty="0" smtClean="0"/>
              <a:t>Facial Scan</a:t>
            </a:r>
          </a:p>
        </p:txBody>
      </p:sp>
    </p:spTree>
    <p:extLst>
      <p:ext uri="{BB962C8B-B14F-4D97-AF65-F5344CB8AC3E}">
        <p14:creationId xmlns:p14="http://schemas.microsoft.com/office/powerpoint/2010/main" val="8980435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Finger Print</a:t>
            </a:r>
          </a:p>
        </p:txBody>
      </p:sp>
      <p:sp>
        <p:nvSpPr>
          <p:cNvPr id="5" name="Content Placeholder 4"/>
          <p:cNvSpPr>
            <a:spLocks noGrp="1"/>
          </p:cNvSpPr>
          <p:nvPr>
            <p:ph idx="1"/>
          </p:nvPr>
        </p:nvSpPr>
        <p:spPr/>
        <p:txBody>
          <a:bodyPr/>
          <a:lstStyle/>
          <a:p>
            <a:endParaRPr lang="en-US"/>
          </a:p>
        </p:txBody>
      </p:sp>
      <p:pic>
        <p:nvPicPr>
          <p:cNvPr id="34819" name="Picture 3" descr="fingerprint"/>
          <p:cNvPicPr>
            <a:picLocks noChangeAspect="1" noChangeArrowheads="1"/>
          </p:cNvPicPr>
          <p:nvPr/>
        </p:nvPicPr>
        <p:blipFill>
          <a:blip r:embed="rId2" cstate="print"/>
          <a:srcRect/>
          <a:stretch>
            <a:fillRect/>
          </a:stretch>
        </p:blipFill>
        <p:spPr bwMode="auto">
          <a:xfrm>
            <a:off x="2133600" y="1828800"/>
            <a:ext cx="3979665" cy="4800600"/>
          </a:xfrm>
          <a:prstGeom prst="rect">
            <a:avLst/>
          </a:prstGeom>
          <a:noFill/>
          <a:ln w="9525">
            <a:noFill/>
            <a:miter lim="800000"/>
            <a:headEnd/>
            <a:tailEnd/>
          </a:ln>
        </p:spPr>
      </p:pic>
    </p:spTree>
    <p:extLst>
      <p:ext uri="{BB962C8B-B14F-4D97-AF65-F5344CB8AC3E}">
        <p14:creationId xmlns:p14="http://schemas.microsoft.com/office/powerpoint/2010/main" val="15482678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mtClean="0"/>
              <a:t>Fingerprint</a:t>
            </a:r>
          </a:p>
        </p:txBody>
      </p:sp>
      <p:sp>
        <p:nvSpPr>
          <p:cNvPr id="35843" name="Rectangle 3"/>
          <p:cNvSpPr>
            <a:spLocks noGrp="1" noChangeArrowheads="1"/>
          </p:cNvSpPr>
          <p:nvPr>
            <p:ph idx="1"/>
          </p:nvPr>
        </p:nvSpPr>
        <p:spPr/>
        <p:txBody>
          <a:bodyPr/>
          <a:lstStyle/>
          <a:p>
            <a:r>
              <a:rPr lang="en-US" smtClean="0"/>
              <a:t>Measures ridge endings an bifurcations (changes in the qualitative or topological  structure) and other details called “minutiae”</a:t>
            </a:r>
          </a:p>
          <a:p>
            <a:r>
              <a:rPr lang="en-US" smtClean="0"/>
              <a:t>Full fingerprint is stored, the scanners just compute specific features and values and sends those for verification against the real fingerprint.</a:t>
            </a:r>
          </a:p>
        </p:txBody>
      </p:sp>
    </p:spTree>
    <p:extLst>
      <p:ext uri="{BB962C8B-B14F-4D97-AF65-F5344CB8AC3E}">
        <p14:creationId xmlns:p14="http://schemas.microsoft.com/office/powerpoint/2010/main" val="39485196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mtClean="0"/>
              <a:t>Hand Topography</a:t>
            </a:r>
          </a:p>
        </p:txBody>
      </p:sp>
      <p:sp>
        <p:nvSpPr>
          <p:cNvPr id="47107" name="Rectangle 3"/>
          <p:cNvSpPr>
            <a:spLocks noGrp="1" noChangeArrowheads="1"/>
          </p:cNvSpPr>
          <p:nvPr>
            <p:ph idx="1"/>
          </p:nvPr>
        </p:nvSpPr>
        <p:spPr/>
        <p:txBody>
          <a:bodyPr/>
          <a:lstStyle/>
          <a:p>
            <a:r>
              <a:rPr lang="en-US" smtClean="0"/>
              <a:t>Peaks and valleys of hand along with overall shape and curvature</a:t>
            </a:r>
          </a:p>
          <a:p>
            <a:r>
              <a:rPr lang="en-US" smtClean="0"/>
              <a:t>This is opposed to size and width of the fingers (hand geometry)</a:t>
            </a:r>
          </a:p>
          <a:p>
            <a:r>
              <a:rPr lang="en-US" smtClean="0"/>
              <a:t>Camera on the side at an angle snaps a pictures</a:t>
            </a:r>
          </a:p>
          <a:p>
            <a:r>
              <a:rPr lang="en-US" smtClean="0"/>
              <a:t>Not unique enough to stand on it’s own, but can be used with hand geometry to add assurance</a:t>
            </a:r>
          </a:p>
        </p:txBody>
      </p:sp>
    </p:spTree>
    <p:extLst>
      <p:ext uri="{BB962C8B-B14F-4D97-AF65-F5344CB8AC3E}">
        <p14:creationId xmlns:p14="http://schemas.microsoft.com/office/powerpoint/2010/main" val="24646497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mtClean="0"/>
              <a:t>Hand Geometry</a:t>
            </a:r>
          </a:p>
        </p:txBody>
      </p:sp>
      <p:sp>
        <p:nvSpPr>
          <p:cNvPr id="36867" name="Rectangle 3"/>
          <p:cNvSpPr>
            <a:spLocks noGrp="1" noChangeArrowheads="1"/>
          </p:cNvSpPr>
          <p:nvPr>
            <p:ph idx="1"/>
          </p:nvPr>
        </p:nvSpPr>
        <p:spPr/>
        <p:txBody>
          <a:bodyPr/>
          <a:lstStyle/>
          <a:p>
            <a:pPr>
              <a:buNone/>
            </a:pPr>
            <a:r>
              <a:rPr lang="en-US" dirty="0" smtClean="0"/>
              <a:t>Measures:</a:t>
            </a:r>
          </a:p>
          <a:p>
            <a:pPr lvl="1"/>
            <a:r>
              <a:rPr lang="en-US" dirty="0" smtClean="0"/>
              <a:t>Overall shape of hand</a:t>
            </a:r>
          </a:p>
          <a:p>
            <a:pPr lvl="1"/>
            <a:r>
              <a:rPr lang="en-US" dirty="0" smtClean="0"/>
              <a:t>Length and width of fingers</a:t>
            </a:r>
          </a:p>
        </p:txBody>
      </p:sp>
    </p:spTree>
    <p:extLst>
      <p:ext uri="{BB962C8B-B14F-4D97-AF65-F5344CB8AC3E}">
        <p14:creationId xmlns:p14="http://schemas.microsoft.com/office/powerpoint/2010/main" val="9077455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t>Retina Scan</a:t>
            </a:r>
          </a:p>
        </p:txBody>
      </p:sp>
      <p:sp>
        <p:nvSpPr>
          <p:cNvPr id="38915" name="Rectangle 3"/>
          <p:cNvSpPr>
            <a:spLocks noGrp="1" noChangeArrowheads="1"/>
          </p:cNvSpPr>
          <p:nvPr>
            <p:ph idx="1"/>
          </p:nvPr>
        </p:nvSpPr>
        <p:spPr/>
        <p:txBody>
          <a:bodyPr/>
          <a:lstStyle/>
          <a:p>
            <a:pPr>
              <a:buNone/>
            </a:pPr>
            <a:r>
              <a:rPr lang="en-US" dirty="0" smtClean="0"/>
              <a:t>Reads blood vessel patterns on the back of the eye.</a:t>
            </a:r>
          </a:p>
          <a:p>
            <a:pPr lvl="1"/>
            <a:r>
              <a:rPr lang="en-US" dirty="0" smtClean="0"/>
              <a:t>Patterns are extremely unique</a:t>
            </a:r>
          </a:p>
          <a:p>
            <a:pPr lvl="1"/>
            <a:r>
              <a:rPr lang="en-US" dirty="0" smtClean="0"/>
              <a:t>Retina patters can change </a:t>
            </a:r>
          </a:p>
          <a:p>
            <a:pPr lvl="1"/>
            <a:r>
              <a:rPr lang="en-US" dirty="0" smtClean="0"/>
              <a:t>Can possibly be a privacy issue</a:t>
            </a:r>
          </a:p>
          <a:p>
            <a:pPr lvl="1"/>
            <a:r>
              <a:rPr lang="en-US" dirty="0" smtClean="0"/>
              <a:t>Place scanner so sun does NOT shine through aperture*</a:t>
            </a:r>
          </a:p>
          <a:p>
            <a:pPr lvl="1"/>
            <a:endParaRPr lang="en-US" dirty="0" smtClean="0"/>
          </a:p>
          <a:p>
            <a:pPr lvl="1"/>
            <a:endParaRPr lang="en-US" dirty="0" smtClean="0"/>
          </a:p>
        </p:txBody>
      </p:sp>
    </p:spTree>
    <p:extLst>
      <p:ext uri="{BB962C8B-B14F-4D97-AF65-F5344CB8AC3E}">
        <p14:creationId xmlns:p14="http://schemas.microsoft.com/office/powerpoint/2010/main" val="19757223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smtClean="0"/>
              <a:t>Retina Scan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19" y="1362075"/>
            <a:ext cx="7388225" cy="49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2665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Iris Scan</a:t>
            </a:r>
          </a:p>
        </p:txBody>
      </p:sp>
      <p:sp>
        <p:nvSpPr>
          <p:cNvPr id="40963" name="Rectangle 3"/>
          <p:cNvSpPr>
            <a:spLocks noGrp="1" noChangeArrowheads="1"/>
          </p:cNvSpPr>
          <p:nvPr>
            <p:ph idx="1"/>
          </p:nvPr>
        </p:nvSpPr>
        <p:spPr/>
        <p:txBody>
          <a:bodyPr>
            <a:normAutofit/>
          </a:bodyPr>
          <a:lstStyle/>
          <a:p>
            <a:r>
              <a:rPr lang="en-US" dirty="0" smtClean="0"/>
              <a:t>Measures </a:t>
            </a:r>
          </a:p>
          <a:p>
            <a:pPr lvl="1"/>
            <a:r>
              <a:rPr lang="en-US" dirty="0" smtClean="0"/>
              <a:t>Colors</a:t>
            </a:r>
          </a:p>
          <a:p>
            <a:pPr lvl="1"/>
            <a:r>
              <a:rPr lang="en-US" dirty="0" smtClean="0"/>
              <a:t>Rifts</a:t>
            </a:r>
          </a:p>
          <a:p>
            <a:pPr lvl="1"/>
            <a:r>
              <a:rPr lang="en-US" dirty="0" smtClean="0"/>
              <a:t>Rings</a:t>
            </a:r>
          </a:p>
          <a:p>
            <a:pPr lvl="1"/>
            <a:r>
              <a:rPr lang="en-US" dirty="0" smtClean="0"/>
              <a:t>Furrows (wrinkle, rut or groove)</a:t>
            </a:r>
          </a:p>
          <a:p>
            <a:r>
              <a:rPr lang="en-US" dirty="0" smtClean="0"/>
              <a:t>Has the most </a:t>
            </a:r>
            <a:r>
              <a:rPr lang="en-US" b="1" i="1" dirty="0" smtClean="0"/>
              <a:t>assurance </a:t>
            </a:r>
            <a:r>
              <a:rPr lang="en-US" dirty="0" smtClean="0"/>
              <a:t>of all biometric systems*</a:t>
            </a:r>
          </a:p>
          <a:p>
            <a:r>
              <a:rPr lang="en-US" dirty="0" smtClean="0"/>
              <a:t>IRIS remains constant through adulthood</a:t>
            </a:r>
          </a:p>
          <a:p>
            <a:r>
              <a:rPr lang="en-US" dirty="0" smtClean="0"/>
              <a:t>Place scanner so sun does NOT shine through aperture*</a:t>
            </a:r>
          </a:p>
        </p:txBody>
      </p:sp>
    </p:spTree>
    <p:extLst>
      <p:ext uri="{BB962C8B-B14F-4D97-AF65-F5344CB8AC3E}">
        <p14:creationId xmlns:p14="http://schemas.microsoft.com/office/powerpoint/2010/main" val="10687800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Iris Scan</a:t>
            </a:r>
          </a:p>
        </p:txBody>
      </p:sp>
      <p:pic>
        <p:nvPicPr>
          <p:cNvPr id="39939" name="Picture 3" descr="iris"/>
          <p:cNvPicPr>
            <a:picLocks noChangeAspect="1" noChangeArrowheads="1"/>
          </p:cNvPicPr>
          <p:nvPr/>
        </p:nvPicPr>
        <p:blipFill rotWithShape="1">
          <a:blip r:embed="rId2" cstate="print"/>
          <a:srcRect l="2196" t="3029" r="2196" b="3224"/>
          <a:stretch/>
        </p:blipFill>
        <p:spPr bwMode="auto">
          <a:xfrm>
            <a:off x="1952625" y="1152525"/>
            <a:ext cx="5391150" cy="5305425"/>
          </a:xfrm>
          <a:prstGeom prst="ellipse">
            <a:avLst/>
          </a:prstGeom>
          <a:noFill/>
          <a:ln w="9525">
            <a:noFill/>
            <a:miter lim="800000"/>
            <a:headEnd/>
            <a:tailEnd/>
          </a:ln>
        </p:spPr>
      </p:pic>
    </p:spTree>
    <p:extLst>
      <p:ext uri="{BB962C8B-B14F-4D97-AF65-F5344CB8AC3E}">
        <p14:creationId xmlns:p14="http://schemas.microsoft.com/office/powerpoint/2010/main" val="13407532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Signature Dynamics</a:t>
            </a:r>
          </a:p>
        </p:txBody>
      </p:sp>
      <p:sp>
        <p:nvSpPr>
          <p:cNvPr id="41987" name="Rectangle 3"/>
          <p:cNvSpPr>
            <a:spLocks noGrp="1" noChangeArrowheads="1"/>
          </p:cNvSpPr>
          <p:nvPr>
            <p:ph idx="1"/>
          </p:nvPr>
        </p:nvSpPr>
        <p:spPr/>
        <p:txBody>
          <a:bodyPr/>
          <a:lstStyle/>
          <a:p>
            <a:r>
              <a:rPr lang="en-US" dirty="0" smtClean="0"/>
              <a:t>Work on the fact that most people sign in the same manner, and this is hard to reproduce</a:t>
            </a:r>
          </a:p>
          <a:p>
            <a:r>
              <a:rPr lang="en-US" dirty="0" smtClean="0"/>
              <a:t>Monitor the motions and the pressure while moving (as opposed to a static signature)</a:t>
            </a:r>
          </a:p>
          <a:p>
            <a:r>
              <a:rPr lang="en-US" dirty="0" smtClean="0"/>
              <a:t>Type I error rate is high</a:t>
            </a:r>
          </a:p>
          <a:p>
            <a:r>
              <a:rPr lang="en-US" dirty="0" smtClean="0"/>
              <a:t>Type II error rate is low</a:t>
            </a:r>
          </a:p>
        </p:txBody>
      </p:sp>
    </p:spTree>
    <p:extLst>
      <p:ext uri="{BB962C8B-B14F-4D97-AF65-F5344CB8AC3E}">
        <p14:creationId xmlns:p14="http://schemas.microsoft.com/office/powerpoint/2010/main" val="2118294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a:t>
            </a:fld>
            <a:endParaRPr lang="en-US" dirty="0"/>
          </a:p>
        </p:txBody>
      </p:sp>
      <p:pic>
        <p:nvPicPr>
          <p:cNvPr id="4" name="Picture 3"/>
          <p:cNvPicPr>
            <a:picLocks noChangeAspect="1"/>
          </p:cNvPicPr>
          <p:nvPr/>
        </p:nvPicPr>
        <p:blipFill>
          <a:blip r:embed="rId2"/>
          <a:stretch>
            <a:fillRect/>
          </a:stretch>
        </p:blipFill>
        <p:spPr>
          <a:xfrm>
            <a:off x="228600" y="805828"/>
            <a:ext cx="5189268" cy="221129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4379" r="8041"/>
          <a:stretch/>
        </p:blipFill>
        <p:spPr>
          <a:xfrm>
            <a:off x="0" y="3468590"/>
            <a:ext cx="9144000" cy="3091381"/>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7081" t="6633" r="33420" b="54401"/>
          <a:stretch/>
        </p:blipFill>
        <p:spPr>
          <a:xfrm>
            <a:off x="1828800" y="1677889"/>
            <a:ext cx="6065855" cy="3581401"/>
          </a:xfrm>
          <a:prstGeom prst="rect">
            <a:avLst/>
          </a:prstGeom>
        </p:spPr>
      </p:pic>
    </p:spTree>
    <p:extLst>
      <p:ext uri="{BB962C8B-B14F-4D97-AF65-F5344CB8AC3E}">
        <p14:creationId xmlns:p14="http://schemas.microsoft.com/office/powerpoint/2010/main" val="337603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t>Keyboard dynamics</a:t>
            </a:r>
          </a:p>
        </p:txBody>
      </p:sp>
      <p:sp>
        <p:nvSpPr>
          <p:cNvPr id="43011" name="Rectangle 3"/>
          <p:cNvSpPr>
            <a:spLocks noGrp="1" noChangeArrowheads="1"/>
          </p:cNvSpPr>
          <p:nvPr>
            <p:ph idx="1"/>
          </p:nvPr>
        </p:nvSpPr>
        <p:spPr/>
        <p:txBody>
          <a:bodyPr/>
          <a:lstStyle/>
          <a:p>
            <a:r>
              <a:rPr lang="en-US" dirty="0" smtClean="0"/>
              <a:t>Measure the speeds and motions as you type, including timed difference between characters typed. For a given phrase</a:t>
            </a:r>
          </a:p>
          <a:p>
            <a:r>
              <a:rPr lang="en-US" dirty="0" smtClean="0"/>
              <a:t>This is more effective than a password</a:t>
            </a:r>
          </a:p>
          <a:p>
            <a:pPr lvl="1"/>
            <a:r>
              <a:rPr lang="en-US" dirty="0" smtClean="0"/>
              <a:t>it is hard to repeats someone's typing style, where as it’s easy to get someone's password.</a:t>
            </a:r>
          </a:p>
        </p:txBody>
      </p:sp>
    </p:spTree>
    <p:extLst>
      <p:ext uri="{BB962C8B-B14F-4D97-AF65-F5344CB8AC3E}">
        <p14:creationId xmlns:p14="http://schemas.microsoft.com/office/powerpoint/2010/main" val="16510520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mtClean="0"/>
              <a:t>Voice Print</a:t>
            </a:r>
          </a:p>
        </p:txBody>
      </p:sp>
      <p:sp>
        <p:nvSpPr>
          <p:cNvPr id="44035" name="Rectangle 3"/>
          <p:cNvSpPr>
            <a:spLocks noGrp="1" noChangeArrowheads="1"/>
          </p:cNvSpPr>
          <p:nvPr>
            <p:ph idx="1"/>
          </p:nvPr>
        </p:nvSpPr>
        <p:spPr/>
        <p:txBody>
          <a:bodyPr/>
          <a:lstStyle/>
          <a:p>
            <a:r>
              <a:rPr lang="en-US" smtClean="0"/>
              <a:t>Measures speech patterns, inflection and intonation (i.e.. pitch and tone)</a:t>
            </a:r>
          </a:p>
          <a:p>
            <a:r>
              <a:rPr lang="en-US" smtClean="0"/>
              <a:t>For enrollment, you say several different phrases.</a:t>
            </a:r>
          </a:p>
          <a:p>
            <a:r>
              <a:rPr lang="en-US" smtClean="0"/>
              <a:t>For authentication words are jumbled.</a:t>
            </a:r>
            <a:endParaRPr lang="en-US" dirty="0" smtClean="0"/>
          </a:p>
        </p:txBody>
      </p:sp>
    </p:spTree>
    <p:extLst>
      <p:ext uri="{BB962C8B-B14F-4D97-AF65-F5344CB8AC3E}">
        <p14:creationId xmlns:p14="http://schemas.microsoft.com/office/powerpoint/2010/main" val="14992601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Facial Scan</a:t>
            </a:r>
          </a:p>
        </p:txBody>
      </p:sp>
      <p:sp>
        <p:nvSpPr>
          <p:cNvPr id="46083" name="Rectangle 3"/>
          <p:cNvSpPr>
            <a:spLocks noGrp="1" noChangeArrowheads="1"/>
          </p:cNvSpPr>
          <p:nvPr>
            <p:ph idx="1"/>
          </p:nvPr>
        </p:nvSpPr>
        <p:spPr/>
        <p:txBody>
          <a:bodyPr/>
          <a:lstStyle/>
          <a:p>
            <a:r>
              <a:rPr lang="en-US" dirty="0" smtClean="0"/>
              <a:t>Geometric measurements of</a:t>
            </a:r>
          </a:p>
          <a:p>
            <a:pPr lvl="1"/>
            <a:r>
              <a:rPr lang="en-US" dirty="0" smtClean="0"/>
              <a:t>Bone structure</a:t>
            </a:r>
          </a:p>
          <a:p>
            <a:pPr lvl="1"/>
            <a:r>
              <a:rPr lang="en-US" dirty="0" smtClean="0"/>
              <a:t>Nose ridges</a:t>
            </a:r>
          </a:p>
          <a:p>
            <a:pPr lvl="1"/>
            <a:r>
              <a:rPr lang="en-US" dirty="0" smtClean="0"/>
              <a:t>Eye width</a:t>
            </a:r>
          </a:p>
          <a:p>
            <a:pPr lvl="1"/>
            <a:r>
              <a:rPr lang="en-US" dirty="0" smtClean="0"/>
              <a:t>Chin shape</a:t>
            </a:r>
          </a:p>
          <a:p>
            <a:pPr lvl="1"/>
            <a:r>
              <a:rPr lang="en-US" dirty="0" smtClean="0"/>
              <a:t>Forehead size</a:t>
            </a:r>
          </a:p>
          <a:p>
            <a:endParaRPr lang="en-US" dirty="0" smtClean="0"/>
          </a:p>
        </p:txBody>
      </p:sp>
    </p:spTree>
    <p:extLst>
      <p:ext uri="{BB962C8B-B14F-4D97-AF65-F5344CB8AC3E}">
        <p14:creationId xmlns:p14="http://schemas.microsoft.com/office/powerpoint/2010/main" val="28747700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Facial Scan</a:t>
            </a:r>
          </a:p>
        </p:txBody>
      </p:sp>
      <p:pic>
        <p:nvPicPr>
          <p:cNvPr id="45059" name="Picture 3" descr="facial-scan"/>
          <p:cNvPicPr>
            <a:picLocks noChangeAspect="1" noChangeArrowheads="1"/>
          </p:cNvPicPr>
          <p:nvPr/>
        </p:nvPicPr>
        <p:blipFill>
          <a:blip r:embed="rId2" cstate="print"/>
          <a:srcRect/>
          <a:stretch>
            <a:fillRect/>
          </a:stretch>
        </p:blipFill>
        <p:spPr bwMode="auto">
          <a:xfrm>
            <a:off x="1524000" y="1143001"/>
            <a:ext cx="6172199" cy="5400674"/>
          </a:xfrm>
          <a:prstGeom prst="rect">
            <a:avLst/>
          </a:prstGeom>
          <a:noFill/>
          <a:ln w="9525">
            <a:noFill/>
            <a:miter lim="800000"/>
            <a:headEnd/>
            <a:tailEnd/>
          </a:ln>
        </p:spPr>
      </p:pic>
    </p:spTree>
    <p:extLst>
      <p:ext uri="{BB962C8B-B14F-4D97-AF65-F5344CB8AC3E}">
        <p14:creationId xmlns:p14="http://schemas.microsoft.com/office/powerpoint/2010/main" val="22323733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Biometrics wrap up</a:t>
            </a:r>
          </a:p>
        </p:txBody>
      </p:sp>
      <p:sp>
        <p:nvSpPr>
          <p:cNvPr id="48131" name="Rectangle 3"/>
          <p:cNvSpPr>
            <a:spLocks noGrp="1" noChangeArrowheads="1"/>
          </p:cNvSpPr>
          <p:nvPr>
            <p:ph idx="1"/>
          </p:nvPr>
        </p:nvSpPr>
        <p:spPr>
          <a:xfrm>
            <a:off x="152400" y="1447800"/>
            <a:ext cx="8839200" cy="5257800"/>
          </a:xfrm>
        </p:spPr>
        <p:txBody>
          <a:bodyPr/>
          <a:lstStyle/>
          <a:p>
            <a:pPr eaLnBrk="1" hangingPunct="1">
              <a:buFontTx/>
              <a:buNone/>
            </a:pPr>
            <a:r>
              <a:rPr lang="en-US" smtClean="0"/>
              <a:t>We covered a bunch of different biometrics</a:t>
            </a:r>
          </a:p>
          <a:p>
            <a:pPr eaLnBrk="1" hangingPunct="1"/>
            <a:r>
              <a:rPr lang="en-US" smtClean="0"/>
              <a:t>Understand some are behavioral* based</a:t>
            </a:r>
          </a:p>
          <a:p>
            <a:pPr lvl="1" eaLnBrk="1" hangingPunct="1"/>
            <a:r>
              <a:rPr lang="en-US" smtClean="0"/>
              <a:t>Voice print</a:t>
            </a:r>
          </a:p>
          <a:p>
            <a:pPr lvl="1" eaLnBrk="1" hangingPunct="1"/>
            <a:r>
              <a:rPr lang="en-US" smtClean="0"/>
              <a:t>Keyboard dynamics</a:t>
            </a:r>
          </a:p>
          <a:p>
            <a:pPr lvl="1" eaLnBrk="1" hangingPunct="1"/>
            <a:r>
              <a:rPr lang="en-US" smtClean="0"/>
              <a:t>Can change over time</a:t>
            </a:r>
          </a:p>
          <a:p>
            <a:pPr eaLnBrk="1" hangingPunct="1"/>
            <a:r>
              <a:rPr lang="en-US" smtClean="0"/>
              <a:t>Some are physically based</a:t>
            </a:r>
          </a:p>
          <a:p>
            <a:pPr lvl="1" eaLnBrk="1" hangingPunct="1"/>
            <a:r>
              <a:rPr lang="en-US" smtClean="0"/>
              <a:t>Fingerprint</a:t>
            </a:r>
          </a:p>
          <a:p>
            <a:pPr lvl="1" eaLnBrk="1" hangingPunct="1"/>
            <a:r>
              <a:rPr lang="en-US" smtClean="0"/>
              <a:t>Iris scan</a:t>
            </a:r>
          </a:p>
          <a:p>
            <a:pPr lvl="1" eaLnBrk="1" hangingPunct="1">
              <a:buFontTx/>
              <a:buNone/>
            </a:pPr>
            <a:endParaRPr lang="en-US" smtClean="0"/>
          </a:p>
          <a:p>
            <a:pPr eaLnBrk="1" hangingPunct="1"/>
            <a:endParaRPr lang="en-US" smtClean="0"/>
          </a:p>
        </p:txBody>
      </p:sp>
    </p:spTree>
    <p:extLst>
      <p:ext uri="{BB962C8B-B14F-4D97-AF65-F5344CB8AC3E}">
        <p14:creationId xmlns:p14="http://schemas.microsoft.com/office/powerpoint/2010/main" val="5349724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t>Biometrics wrap Up</a:t>
            </a:r>
          </a:p>
        </p:txBody>
      </p:sp>
      <p:sp>
        <p:nvSpPr>
          <p:cNvPr id="49155" name="Rectangle 3"/>
          <p:cNvSpPr>
            <a:spLocks noGrp="1" noChangeArrowheads="1"/>
          </p:cNvSpPr>
          <p:nvPr>
            <p:ph idx="1"/>
          </p:nvPr>
        </p:nvSpPr>
        <p:spPr/>
        <p:txBody>
          <a:bodyPr/>
          <a:lstStyle/>
          <a:p>
            <a:r>
              <a:rPr lang="en-US" dirty="0" smtClean="0"/>
              <a:t>Fingerprints are probably the most commonly used and cheapest*</a:t>
            </a:r>
          </a:p>
          <a:p>
            <a:r>
              <a:rPr lang="en-US" dirty="0" smtClean="0"/>
              <a:t>Iris scanning provides the most “assurance”*</a:t>
            </a:r>
          </a:p>
          <a:p>
            <a:r>
              <a:rPr lang="en-US" dirty="0" smtClean="0"/>
              <a:t>Some methods are intrusive*</a:t>
            </a:r>
          </a:p>
          <a:p>
            <a:r>
              <a:rPr lang="en-US" dirty="0" smtClean="0"/>
              <a:t>Biometrics do cause privacy issues*</a:t>
            </a:r>
          </a:p>
        </p:txBody>
      </p:sp>
    </p:spTree>
    <p:extLst>
      <p:ext uri="{BB962C8B-B14F-4D97-AF65-F5344CB8AC3E}">
        <p14:creationId xmlns:p14="http://schemas.microsoft.com/office/powerpoint/2010/main" val="30963148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Biometrics Wrap up</a:t>
            </a:r>
          </a:p>
        </p:txBody>
      </p:sp>
      <p:sp>
        <p:nvSpPr>
          <p:cNvPr id="3" name="Content Placeholder 2"/>
          <p:cNvSpPr>
            <a:spLocks noGrp="1"/>
          </p:cNvSpPr>
          <p:nvPr>
            <p:ph idx="1"/>
          </p:nvPr>
        </p:nvSpPr>
        <p:spPr/>
        <p:txBody>
          <a:bodyPr/>
          <a:lstStyle/>
          <a:p>
            <a:pPr eaLnBrk="1" hangingPunct="1"/>
            <a:r>
              <a:rPr lang="en-US" smtClean="0"/>
              <a:t>Understand Type I and Type II errors</a:t>
            </a:r>
          </a:p>
          <a:p>
            <a:pPr eaLnBrk="1" hangingPunct="1"/>
            <a:endParaRPr lang="en-US" smtClean="0"/>
          </a:p>
          <a:p>
            <a:pPr eaLnBrk="1" hangingPunct="1"/>
            <a:r>
              <a:rPr lang="en-US" smtClean="0"/>
              <a:t>Be able to define CER, is a lower CER value better or worse?</a:t>
            </a:r>
          </a:p>
          <a:p>
            <a:endParaRPr lang="en-US" smtClean="0"/>
          </a:p>
        </p:txBody>
      </p:sp>
    </p:spTree>
    <p:extLst>
      <p:ext uri="{BB962C8B-B14F-4D97-AF65-F5344CB8AC3E}">
        <p14:creationId xmlns:p14="http://schemas.microsoft.com/office/powerpoint/2010/main" val="241521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Passwords</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1823969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smtClean="0"/>
              <a:t>Passwords</a:t>
            </a:r>
          </a:p>
        </p:txBody>
      </p:sp>
      <p:sp>
        <p:nvSpPr>
          <p:cNvPr id="45059" name="Rectangle 3"/>
          <p:cNvSpPr>
            <a:spLocks noGrp="1" noChangeArrowheads="1"/>
          </p:cNvSpPr>
          <p:nvPr>
            <p:ph idx="1"/>
          </p:nvPr>
        </p:nvSpPr>
        <p:spPr/>
        <p:txBody>
          <a:bodyPr/>
          <a:lstStyle/>
          <a:p>
            <a:pPr lvl="1">
              <a:buNone/>
            </a:pPr>
            <a:r>
              <a:rPr lang="en-US" dirty="0" smtClean="0"/>
              <a:t>Password – A protected string of characters that one uses to authenticate themselves.</a:t>
            </a:r>
          </a:p>
          <a:p>
            <a:pPr lvl="1">
              <a:buNone/>
            </a:pPr>
            <a:r>
              <a:rPr lang="en-US" dirty="0" smtClean="0"/>
              <a:t>Password authentication is:</a:t>
            </a:r>
          </a:p>
          <a:p>
            <a:pPr lvl="2"/>
            <a:r>
              <a:rPr lang="en-US" dirty="0" smtClean="0"/>
              <a:t>Something you know</a:t>
            </a:r>
          </a:p>
          <a:p>
            <a:pPr lvl="2"/>
            <a:endParaRPr lang="en-US" dirty="0" smtClean="0"/>
          </a:p>
          <a:p>
            <a:pPr lvl="1">
              <a:buNone/>
            </a:pPr>
            <a:endParaRPr lang="en-US" dirty="0" smtClean="0"/>
          </a:p>
          <a:p>
            <a:pPr lvl="1"/>
            <a:endParaRPr lang="en-US" dirty="0" smtClean="0"/>
          </a:p>
        </p:txBody>
      </p:sp>
    </p:spTree>
    <p:extLst>
      <p:ext uri="{BB962C8B-B14F-4D97-AF65-F5344CB8AC3E}">
        <p14:creationId xmlns:p14="http://schemas.microsoft.com/office/powerpoint/2010/main" val="18465764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smtClean="0"/>
              <a:t>Passwords</a:t>
            </a:r>
          </a:p>
        </p:txBody>
      </p:sp>
      <p:sp>
        <p:nvSpPr>
          <p:cNvPr id="45059" name="Rectangle 3"/>
          <p:cNvSpPr>
            <a:spLocks noGrp="1" noChangeArrowheads="1"/>
          </p:cNvSpPr>
          <p:nvPr>
            <p:ph idx="1"/>
          </p:nvPr>
        </p:nvSpPr>
        <p:spPr/>
        <p:txBody>
          <a:bodyPr/>
          <a:lstStyle/>
          <a:p>
            <a:pPr>
              <a:buNone/>
            </a:pPr>
            <a:r>
              <a:rPr lang="en-US" dirty="0" smtClean="0"/>
              <a:t>Password traits</a:t>
            </a:r>
          </a:p>
          <a:p>
            <a:endParaRPr lang="en-US" dirty="0" smtClean="0"/>
          </a:p>
          <a:p>
            <a:pPr lvl="1"/>
            <a:r>
              <a:rPr lang="en-US" dirty="0" smtClean="0"/>
              <a:t>Simplest form of authentication*</a:t>
            </a:r>
          </a:p>
          <a:p>
            <a:pPr lvl="1"/>
            <a:r>
              <a:rPr lang="en-US" dirty="0" smtClean="0"/>
              <a:t>Cheapest form of authentication*</a:t>
            </a:r>
          </a:p>
          <a:p>
            <a:pPr lvl="1"/>
            <a:r>
              <a:rPr lang="en-US" dirty="0" smtClean="0"/>
              <a:t>Oldest form of authentication</a:t>
            </a:r>
          </a:p>
          <a:p>
            <a:pPr lvl="1"/>
            <a:r>
              <a:rPr lang="en-US" dirty="0" smtClean="0"/>
              <a:t>Most commonly used form of authentication*</a:t>
            </a:r>
          </a:p>
          <a:p>
            <a:pPr lvl="1"/>
            <a:r>
              <a:rPr lang="en-US" dirty="0" smtClean="0"/>
              <a:t>Weakest form of authentication*</a:t>
            </a:r>
          </a:p>
          <a:p>
            <a:endParaRPr lang="en-US" dirty="0" smtClean="0"/>
          </a:p>
        </p:txBody>
      </p:sp>
    </p:spTree>
    <p:extLst>
      <p:ext uri="{BB962C8B-B14F-4D97-AF65-F5344CB8AC3E}">
        <p14:creationId xmlns:p14="http://schemas.microsoft.com/office/powerpoint/2010/main" val="825383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551" y="296908"/>
            <a:ext cx="9701101" cy="6264183"/>
          </a:xfrm>
          <a:prstGeom prst="rect">
            <a:avLst/>
          </a:prstGeom>
        </p:spPr>
      </p:pic>
      <p:sp>
        <p:nvSpPr>
          <p:cNvPr id="5" name="Rectangle 4"/>
          <p:cNvSpPr/>
          <p:nvPr/>
        </p:nvSpPr>
        <p:spPr>
          <a:xfrm>
            <a:off x="2641042" y="5486400"/>
            <a:ext cx="3417282" cy="369332"/>
          </a:xfrm>
          <a:prstGeom prst="rect">
            <a:avLst/>
          </a:prstGeom>
        </p:spPr>
        <p:txBody>
          <a:bodyPr wrap="none">
            <a:spAutoFit/>
          </a:bodyPr>
          <a:lstStyle/>
          <a:p>
            <a:r>
              <a:rPr lang="en-US" dirty="0">
                <a:solidFill>
                  <a:schemeClr val="tx2"/>
                </a:solidFill>
              </a:rPr>
              <a:t>http://www.bitdefender.com/box/</a:t>
            </a:r>
          </a:p>
        </p:txBody>
      </p:sp>
    </p:spTree>
    <p:extLst>
      <p:ext uri="{BB962C8B-B14F-4D97-AF65-F5344CB8AC3E}">
        <p14:creationId xmlns:p14="http://schemas.microsoft.com/office/powerpoint/2010/main" val="32764627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Problems with Passwords </a:t>
            </a:r>
          </a:p>
        </p:txBody>
      </p:sp>
      <p:sp>
        <p:nvSpPr>
          <p:cNvPr id="55299" name="Rectangle 3"/>
          <p:cNvSpPr>
            <a:spLocks noGrp="1" noChangeArrowheads="1"/>
          </p:cNvSpPr>
          <p:nvPr>
            <p:ph idx="1"/>
          </p:nvPr>
        </p:nvSpPr>
        <p:spPr/>
        <p:txBody>
          <a:bodyPr/>
          <a:lstStyle/>
          <a:p>
            <a:r>
              <a:rPr lang="en-US" dirty="0" smtClean="0"/>
              <a:t>People write down passwords</a:t>
            </a:r>
          </a:p>
          <a:p>
            <a:r>
              <a:rPr lang="en-US" dirty="0" smtClean="0"/>
              <a:t>People use weak passwords</a:t>
            </a:r>
          </a:p>
          <a:p>
            <a:r>
              <a:rPr lang="en-US" dirty="0" smtClean="0"/>
              <a:t>People re-use passwords</a:t>
            </a:r>
          </a:p>
          <a:p>
            <a:r>
              <a:rPr lang="en-US" dirty="0" smtClean="0"/>
              <a:t>If you make passwords to hard to remember then people write them down</a:t>
            </a:r>
          </a:p>
          <a:p>
            <a:r>
              <a:rPr lang="en-US" dirty="0" smtClean="0"/>
              <a:t>If you make them too easy then they are easily cracked</a:t>
            </a:r>
          </a:p>
        </p:txBody>
      </p:sp>
    </p:spTree>
    <p:extLst>
      <p:ext uri="{BB962C8B-B14F-4D97-AF65-F5344CB8AC3E}">
        <p14:creationId xmlns:p14="http://schemas.microsoft.com/office/powerpoint/2010/main" val="2907574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Password Management</a:t>
            </a:r>
          </a:p>
        </p:txBody>
      </p:sp>
      <p:sp>
        <p:nvSpPr>
          <p:cNvPr id="56323" name="Rectangle 3"/>
          <p:cNvSpPr>
            <a:spLocks noGrp="1" noChangeArrowheads="1"/>
          </p:cNvSpPr>
          <p:nvPr>
            <p:ph idx="1"/>
          </p:nvPr>
        </p:nvSpPr>
        <p:spPr/>
        <p:txBody>
          <a:bodyPr>
            <a:normAutofit fontScale="92500" lnSpcReduction="10000"/>
          </a:bodyPr>
          <a:lstStyle/>
          <a:p>
            <a:pPr>
              <a:buNone/>
            </a:pPr>
            <a:r>
              <a:rPr lang="en-US" dirty="0" smtClean="0"/>
              <a:t>Proper Password Management, including password policies can help mitigate some of the problems with passwords. </a:t>
            </a:r>
          </a:p>
          <a:p>
            <a:pPr marL="633222" indent="-514350">
              <a:buFont typeface="+mj-lt"/>
              <a:buAutoNum type="arabicPeriod"/>
            </a:pPr>
            <a:r>
              <a:rPr lang="en-US" dirty="0" smtClean="0"/>
              <a:t>First choose a strong password!</a:t>
            </a:r>
          </a:p>
          <a:p>
            <a:pPr lvl="1"/>
            <a:r>
              <a:rPr lang="en-US" dirty="0" smtClean="0"/>
              <a:t>Minimum password lengths - 8</a:t>
            </a:r>
          </a:p>
          <a:p>
            <a:pPr lvl="1"/>
            <a:r>
              <a:rPr lang="en-US" dirty="0" smtClean="0"/>
              <a:t>Case changes, number and special characters</a:t>
            </a:r>
          </a:p>
          <a:p>
            <a:pPr lvl="2"/>
            <a:r>
              <a:rPr lang="en-US" dirty="0" smtClean="0"/>
              <a:t>1 or more A-Z</a:t>
            </a:r>
          </a:p>
          <a:p>
            <a:pPr lvl="2"/>
            <a:r>
              <a:rPr lang="en-US" dirty="0" smtClean="0"/>
              <a:t>1 or more a-z</a:t>
            </a:r>
          </a:p>
          <a:p>
            <a:pPr lvl="2"/>
            <a:r>
              <a:rPr lang="en-US" dirty="0" smtClean="0"/>
              <a:t>1 or more 0-9</a:t>
            </a:r>
          </a:p>
          <a:p>
            <a:pPr lvl="2"/>
            <a:r>
              <a:rPr lang="en-US" dirty="0" smtClean="0"/>
              <a:t>1 or more special character</a:t>
            </a:r>
          </a:p>
          <a:p>
            <a:pPr lvl="1"/>
            <a:r>
              <a:rPr lang="en-US" dirty="0" smtClean="0"/>
              <a:t>No personal information (usernames, real name, children's names, birthdates)</a:t>
            </a:r>
          </a:p>
          <a:p>
            <a:pPr>
              <a:buNone/>
            </a:pPr>
            <a:endParaRPr lang="en-US" dirty="0" smtClean="0"/>
          </a:p>
        </p:txBody>
      </p:sp>
    </p:spTree>
    <p:extLst>
      <p:ext uri="{BB962C8B-B14F-4D97-AF65-F5344CB8AC3E}">
        <p14:creationId xmlns:p14="http://schemas.microsoft.com/office/powerpoint/2010/main" val="32974030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Password Management</a:t>
            </a:r>
          </a:p>
        </p:txBody>
      </p:sp>
      <p:sp>
        <p:nvSpPr>
          <p:cNvPr id="57347" name="Rectangle 3"/>
          <p:cNvSpPr>
            <a:spLocks noGrp="1" noChangeArrowheads="1"/>
          </p:cNvSpPr>
          <p:nvPr>
            <p:ph idx="1"/>
          </p:nvPr>
        </p:nvSpPr>
        <p:spPr>
          <a:xfrm>
            <a:off x="152400" y="1447800"/>
            <a:ext cx="8763000" cy="5257800"/>
          </a:xfrm>
        </p:spPr>
        <p:txBody>
          <a:bodyPr/>
          <a:lstStyle/>
          <a:p>
            <a:pPr marL="633222" indent="-514350" eaLnBrk="1" hangingPunct="1">
              <a:buFont typeface="+mj-lt"/>
              <a:buAutoNum type="arabicPeriod" startAt="2"/>
            </a:pPr>
            <a:r>
              <a:rPr lang="en-US" sz="2800" dirty="0" smtClean="0"/>
              <a:t>Use a password checker before accepting a new password</a:t>
            </a:r>
          </a:p>
          <a:p>
            <a:pPr marL="633222" indent="-514350" eaLnBrk="1" hangingPunct="1">
              <a:buFont typeface="+mj-lt"/>
              <a:buAutoNum type="arabicPeriod" startAt="2"/>
            </a:pPr>
            <a:r>
              <a:rPr lang="en-US" sz="2800" dirty="0" smtClean="0"/>
              <a:t>The OS should enforce password requirements </a:t>
            </a:r>
          </a:p>
          <a:p>
            <a:pPr lvl="1" eaLnBrk="1" hangingPunct="1"/>
            <a:r>
              <a:rPr lang="en-US" sz="2400" dirty="0" smtClean="0"/>
              <a:t>Aging –when a password expires </a:t>
            </a:r>
          </a:p>
          <a:p>
            <a:pPr lvl="2" eaLnBrk="1" hangingPunct="1"/>
            <a:r>
              <a:rPr lang="en-US" sz="2000" dirty="0" smtClean="0"/>
              <a:t>Minimum password age: days to weeks</a:t>
            </a:r>
          </a:p>
          <a:p>
            <a:pPr lvl="2" eaLnBrk="1" hangingPunct="1"/>
            <a:r>
              <a:rPr lang="en-US" sz="2000" dirty="0" smtClean="0"/>
              <a:t>Maximum password age : 60-90 days</a:t>
            </a:r>
          </a:p>
          <a:p>
            <a:pPr lvl="1" eaLnBrk="1" hangingPunct="1"/>
            <a:r>
              <a:rPr lang="en-US" sz="2400" dirty="0" smtClean="0"/>
              <a:t>Reuse of old passwords (password history)</a:t>
            </a:r>
          </a:p>
          <a:p>
            <a:pPr lvl="1" eaLnBrk="1" hangingPunct="1"/>
            <a:r>
              <a:rPr lang="en-US" sz="2400" dirty="0" smtClean="0"/>
              <a:t>Minimum number of characters</a:t>
            </a:r>
          </a:p>
          <a:p>
            <a:pPr lvl="1" eaLnBrk="1" hangingPunct="1"/>
            <a:r>
              <a:rPr lang="en-US" sz="2400" dirty="0" smtClean="0"/>
              <a:t>Limit login attempts – disable logins after a certain number of failed attempts</a:t>
            </a:r>
          </a:p>
          <a:p>
            <a:pPr algn="ctr" eaLnBrk="1" hangingPunct="1">
              <a:buFontTx/>
              <a:buNone/>
            </a:pPr>
            <a:r>
              <a:rPr lang="en-US" sz="2800" dirty="0" smtClean="0"/>
              <a:t>(more)</a:t>
            </a:r>
          </a:p>
          <a:p>
            <a:pPr lvl="1" eaLnBrk="1" hangingPunct="1">
              <a:buFontTx/>
              <a:buNone/>
            </a:pPr>
            <a:endParaRPr lang="en-US" sz="2400" dirty="0" smtClean="0"/>
          </a:p>
        </p:txBody>
      </p:sp>
    </p:spTree>
    <p:extLst>
      <p:ext uri="{BB962C8B-B14F-4D97-AF65-F5344CB8AC3E}">
        <p14:creationId xmlns:p14="http://schemas.microsoft.com/office/powerpoint/2010/main" val="400353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t>Password Management</a:t>
            </a:r>
          </a:p>
        </p:txBody>
      </p:sp>
      <p:sp>
        <p:nvSpPr>
          <p:cNvPr id="58371" name="Rectangle 3"/>
          <p:cNvSpPr>
            <a:spLocks noGrp="1" noChangeArrowheads="1"/>
          </p:cNvSpPr>
          <p:nvPr>
            <p:ph idx="1"/>
          </p:nvPr>
        </p:nvSpPr>
        <p:spPr/>
        <p:txBody>
          <a:bodyPr/>
          <a:lstStyle/>
          <a:p>
            <a:pPr marL="633222" indent="-514350">
              <a:buFont typeface="+mj-lt"/>
              <a:buAutoNum type="arabicPeriod" startAt="4"/>
            </a:pPr>
            <a:r>
              <a:rPr lang="en-US" dirty="0" smtClean="0"/>
              <a:t>System should NOT store passwords in plaintext, hash them instead.</a:t>
            </a:r>
          </a:p>
          <a:p>
            <a:pPr marL="633222" indent="-514350">
              <a:buFont typeface="+mj-lt"/>
              <a:buAutoNum type="arabicPeriod" startAt="4"/>
            </a:pPr>
            <a:r>
              <a:rPr lang="en-US" dirty="0" smtClean="0"/>
              <a:t>Use passwords salts</a:t>
            </a:r>
          </a:p>
          <a:p>
            <a:pPr marL="925830" lvl="1" indent="-514350"/>
            <a:r>
              <a:rPr lang="en-US" dirty="0" smtClean="0"/>
              <a:t> random values added to the encryption/hash process to make it harder to brute force (one password may hash/encrypt to multiple different results)</a:t>
            </a:r>
          </a:p>
          <a:p>
            <a:endParaRPr lang="en-US" dirty="0" smtClean="0"/>
          </a:p>
          <a:p>
            <a:endParaRPr lang="en-US" dirty="0" smtClean="0"/>
          </a:p>
        </p:txBody>
      </p:sp>
    </p:spTree>
    <p:extLst>
      <p:ext uri="{BB962C8B-B14F-4D97-AF65-F5344CB8AC3E}">
        <p14:creationId xmlns:p14="http://schemas.microsoft.com/office/powerpoint/2010/main" val="20714820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dirty="0" smtClean="0"/>
              <a:t>Passphrases</a:t>
            </a:r>
          </a:p>
        </p:txBody>
      </p:sp>
      <p:sp>
        <p:nvSpPr>
          <p:cNvPr id="50179" name="Rectangle 3"/>
          <p:cNvSpPr>
            <a:spLocks noGrp="1" noChangeArrowheads="1"/>
          </p:cNvSpPr>
          <p:nvPr>
            <p:ph idx="1"/>
          </p:nvPr>
        </p:nvSpPr>
        <p:spPr/>
        <p:txBody>
          <a:bodyPr/>
          <a:lstStyle/>
          <a:p>
            <a:r>
              <a:rPr lang="en-US" dirty="0" smtClean="0"/>
              <a:t>I like to use a “passphrase” to generate a password </a:t>
            </a:r>
          </a:p>
          <a:p>
            <a:endParaRPr lang="en-US" dirty="0" smtClean="0"/>
          </a:p>
          <a:p>
            <a:r>
              <a:rPr lang="en-US" dirty="0" smtClean="0"/>
              <a:t>I Like Iced Tea and Cranberry with Lemon</a:t>
            </a:r>
          </a:p>
          <a:p>
            <a:r>
              <a:rPr lang="en-US" dirty="0" smtClean="0"/>
              <a:t>I L I T A C W L</a:t>
            </a:r>
          </a:p>
          <a:p>
            <a:r>
              <a:rPr lang="en-US" dirty="0" smtClean="0"/>
              <a:t>1 L 1 t @ c w l</a:t>
            </a:r>
          </a:p>
          <a:p>
            <a:endParaRPr lang="en-US" dirty="0" smtClean="0"/>
          </a:p>
          <a:p>
            <a:endParaRPr lang="en-US" dirty="0" smtClean="0"/>
          </a:p>
        </p:txBody>
      </p:sp>
    </p:spTree>
    <p:extLst>
      <p:ext uri="{BB962C8B-B14F-4D97-AF65-F5344CB8AC3E}">
        <p14:creationId xmlns:p14="http://schemas.microsoft.com/office/powerpoint/2010/main" val="36931805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t>Attacks on Password</a:t>
            </a:r>
          </a:p>
        </p:txBody>
      </p:sp>
      <p:sp>
        <p:nvSpPr>
          <p:cNvPr id="51203" name="Rectangle 3"/>
          <p:cNvSpPr>
            <a:spLocks noGrp="1" noChangeArrowheads="1"/>
          </p:cNvSpPr>
          <p:nvPr>
            <p:ph idx="1"/>
          </p:nvPr>
        </p:nvSpPr>
        <p:spPr/>
        <p:txBody>
          <a:bodyPr/>
          <a:lstStyle/>
          <a:p>
            <a:r>
              <a:rPr lang="en-US" dirty="0" smtClean="0"/>
              <a:t>Sniffing (Electronic Monitoring)</a:t>
            </a:r>
          </a:p>
          <a:p>
            <a:r>
              <a:rPr lang="en-US" dirty="0" smtClean="0"/>
              <a:t>Dictionary Attack</a:t>
            </a:r>
          </a:p>
          <a:p>
            <a:r>
              <a:rPr lang="en-US" dirty="0" smtClean="0"/>
              <a:t>Brute force attacks</a:t>
            </a:r>
          </a:p>
          <a:p>
            <a:r>
              <a:rPr lang="en-US" dirty="0" smtClean="0"/>
              <a:t>Social Engineering</a:t>
            </a:r>
          </a:p>
          <a:p>
            <a:r>
              <a:rPr lang="en-US" dirty="0" smtClean="0"/>
              <a:t>Rainbow tables</a:t>
            </a:r>
          </a:p>
        </p:txBody>
      </p:sp>
    </p:spTree>
    <p:extLst>
      <p:ext uri="{BB962C8B-B14F-4D97-AF65-F5344CB8AC3E}">
        <p14:creationId xmlns:p14="http://schemas.microsoft.com/office/powerpoint/2010/main" val="30265503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t>Virtual Password</a:t>
            </a:r>
          </a:p>
        </p:txBody>
      </p:sp>
      <p:sp>
        <p:nvSpPr>
          <p:cNvPr id="61443" name="Rectangle 3"/>
          <p:cNvSpPr>
            <a:spLocks noGrp="1" noChangeArrowheads="1"/>
          </p:cNvSpPr>
          <p:nvPr>
            <p:ph idx="1"/>
          </p:nvPr>
        </p:nvSpPr>
        <p:spPr/>
        <p:txBody>
          <a:bodyPr/>
          <a:lstStyle/>
          <a:p>
            <a:pPr>
              <a:buNone/>
            </a:pPr>
            <a:r>
              <a:rPr lang="en-US" dirty="0" smtClean="0"/>
              <a:t>Simply a phrase, application will probably make a “virtual password” from the passphrase (etc a hash)</a:t>
            </a:r>
          </a:p>
          <a:p>
            <a:r>
              <a:rPr lang="en-US" dirty="0" smtClean="0"/>
              <a:t>Generally more secure than a password</a:t>
            </a:r>
          </a:p>
          <a:p>
            <a:pPr lvl="1"/>
            <a:r>
              <a:rPr lang="en-US" dirty="0" smtClean="0"/>
              <a:t>Longer</a:t>
            </a:r>
          </a:p>
          <a:p>
            <a:pPr lvl="1"/>
            <a:r>
              <a:rPr lang="en-US" dirty="0" smtClean="0"/>
              <a:t>Yet easier to remember</a:t>
            </a:r>
          </a:p>
          <a:p>
            <a:pPr lvl="1"/>
            <a:endParaRPr lang="en-US" dirty="0" smtClean="0"/>
          </a:p>
          <a:p>
            <a:pPr lvl="1"/>
            <a:endParaRPr lang="en-US" dirty="0" smtClean="0"/>
          </a:p>
        </p:txBody>
      </p:sp>
    </p:spTree>
    <p:extLst>
      <p:ext uri="{BB962C8B-B14F-4D97-AF65-F5344CB8AC3E}">
        <p14:creationId xmlns:p14="http://schemas.microsoft.com/office/powerpoint/2010/main" val="32350028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smtClean="0"/>
              <a:t>Cognitive passwords</a:t>
            </a:r>
          </a:p>
        </p:txBody>
      </p:sp>
      <p:sp>
        <p:nvSpPr>
          <p:cNvPr id="62467" name="Rectangle 3"/>
          <p:cNvSpPr>
            <a:spLocks noGrp="1" noChangeArrowheads="1"/>
          </p:cNvSpPr>
          <p:nvPr>
            <p:ph idx="1"/>
          </p:nvPr>
        </p:nvSpPr>
        <p:spPr/>
        <p:txBody>
          <a:bodyPr/>
          <a:lstStyle/>
          <a:p>
            <a:pPr>
              <a:buNone/>
            </a:pPr>
            <a:r>
              <a:rPr lang="en-US" dirty="0" smtClean="0"/>
              <a:t>Facts that only a user should know.</a:t>
            </a:r>
          </a:p>
          <a:p>
            <a:pPr lvl="1"/>
            <a:r>
              <a:rPr lang="en-US" dirty="0" smtClean="0"/>
              <a:t> Can be used by helpdesk authenticate a user without revealing the password.</a:t>
            </a:r>
          </a:p>
          <a:p>
            <a:pPr lvl="1"/>
            <a:r>
              <a:rPr lang="en-US" dirty="0" smtClean="0"/>
              <a:t> Often used for password reset challenges</a:t>
            </a:r>
          </a:p>
          <a:p>
            <a:endParaRPr lang="en-US" dirty="0" smtClean="0"/>
          </a:p>
        </p:txBody>
      </p:sp>
    </p:spTree>
    <p:extLst>
      <p:ext uri="{BB962C8B-B14F-4D97-AF65-F5344CB8AC3E}">
        <p14:creationId xmlns:p14="http://schemas.microsoft.com/office/powerpoint/2010/main" val="7461417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dirty="0" smtClean="0"/>
              <a:t>Cognitive Passwords</a:t>
            </a:r>
          </a:p>
        </p:txBody>
      </p:sp>
      <p:sp>
        <p:nvSpPr>
          <p:cNvPr id="64515" name="Content Placeholder 2"/>
          <p:cNvSpPr>
            <a:spLocks noGrp="1"/>
          </p:cNvSpPr>
          <p:nvPr>
            <p:ph idx="1"/>
          </p:nvPr>
        </p:nvSpPr>
        <p:spPr/>
        <p:txBody>
          <a:bodyPr/>
          <a:lstStyle/>
          <a:p>
            <a:pPr>
              <a:buNone/>
            </a:pPr>
            <a:r>
              <a:rPr lang="en-US" dirty="0" smtClean="0"/>
              <a:t>“As detailed in the postings, the Palin hack didn’t require any real skill. Instead, the hacker simply reset Palin’s password using her birth date, ZIP code and information about where she met her spouse — the security question on her Yahoo account, which was answered (Wasilla High) by a simple Google search.”</a:t>
            </a:r>
          </a:p>
        </p:txBody>
      </p:sp>
      <p:sp>
        <p:nvSpPr>
          <p:cNvPr id="64516" name="TextBox 3"/>
          <p:cNvSpPr txBox="1">
            <a:spLocks noChangeArrowheads="1"/>
          </p:cNvSpPr>
          <p:nvPr/>
        </p:nvSpPr>
        <p:spPr bwMode="auto">
          <a:xfrm>
            <a:off x="457200" y="6172200"/>
            <a:ext cx="8229600" cy="369888"/>
          </a:xfrm>
          <a:prstGeom prst="rect">
            <a:avLst/>
          </a:prstGeom>
          <a:noFill/>
          <a:ln w="9525">
            <a:noFill/>
            <a:miter lim="800000"/>
            <a:headEnd/>
            <a:tailEnd/>
          </a:ln>
        </p:spPr>
        <p:txBody>
          <a:bodyPr>
            <a:spAutoFit/>
          </a:bodyPr>
          <a:lstStyle/>
          <a:p>
            <a:pPr algn="ctr"/>
            <a:r>
              <a:rPr lang="en-US"/>
              <a:t>http://www.wired.com/threatlevel/2008/09/palin-e-mail-ha/</a:t>
            </a:r>
          </a:p>
        </p:txBody>
      </p:sp>
    </p:spTree>
    <p:extLst>
      <p:ext uri="{BB962C8B-B14F-4D97-AF65-F5344CB8AC3E}">
        <p14:creationId xmlns:p14="http://schemas.microsoft.com/office/powerpoint/2010/main" val="29914652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t>One Time Password</a:t>
            </a:r>
          </a:p>
        </p:txBody>
      </p:sp>
      <p:sp>
        <p:nvSpPr>
          <p:cNvPr id="65539" name="Rectangle 3"/>
          <p:cNvSpPr>
            <a:spLocks noGrp="1" noChangeArrowheads="1"/>
          </p:cNvSpPr>
          <p:nvPr>
            <p:ph idx="1"/>
          </p:nvPr>
        </p:nvSpPr>
        <p:spPr/>
        <p:txBody>
          <a:bodyPr/>
          <a:lstStyle/>
          <a:p>
            <a:pPr>
              <a:buNone/>
            </a:pPr>
            <a:r>
              <a:rPr lang="en-US" dirty="0" smtClean="0"/>
              <a:t>Password that is used only once then no longer valid</a:t>
            </a:r>
          </a:p>
          <a:p>
            <a:pPr lvl="1"/>
            <a:r>
              <a:rPr lang="en-US" dirty="0" smtClean="0"/>
              <a:t>Used in high security environments</a:t>
            </a:r>
          </a:p>
          <a:p>
            <a:pPr lvl="1"/>
            <a:r>
              <a:rPr lang="en-US" dirty="0" smtClean="0"/>
              <a:t>VERY secure</a:t>
            </a:r>
          </a:p>
          <a:p>
            <a:pPr lvl="1"/>
            <a:r>
              <a:rPr lang="en-US" dirty="0" smtClean="0"/>
              <a:t>Not vulnerable to electronic eavesdropping, but vulnerable to loss of token.</a:t>
            </a:r>
          </a:p>
          <a:p>
            <a:pPr lvl="1"/>
            <a:r>
              <a:rPr lang="en-US" dirty="0" smtClean="0"/>
              <a:t>Require a token device to generate passwords. (RSA </a:t>
            </a:r>
            <a:r>
              <a:rPr lang="en-US" dirty="0" err="1" smtClean="0"/>
              <a:t>SecureID</a:t>
            </a:r>
            <a:r>
              <a:rPr lang="en-US" dirty="0" smtClean="0"/>
              <a:t> key is an example)</a:t>
            </a:r>
          </a:p>
        </p:txBody>
      </p:sp>
    </p:spTree>
    <p:extLst>
      <p:ext uri="{BB962C8B-B14F-4D97-AF65-F5344CB8AC3E}">
        <p14:creationId xmlns:p14="http://schemas.microsoft.com/office/powerpoint/2010/main" val="35269211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a:t>
            </a:fld>
            <a:endParaRPr lang="en-US" dirty="0"/>
          </a:p>
        </p:txBody>
      </p:sp>
      <p:pic>
        <p:nvPicPr>
          <p:cNvPr id="3" name="Picture 2"/>
          <p:cNvPicPr>
            <a:picLocks noChangeAspect="1"/>
          </p:cNvPicPr>
          <p:nvPr/>
        </p:nvPicPr>
        <p:blipFill>
          <a:blip r:embed="rId2"/>
          <a:stretch>
            <a:fillRect/>
          </a:stretch>
        </p:blipFill>
        <p:spPr>
          <a:xfrm>
            <a:off x="330341" y="747065"/>
            <a:ext cx="8483319" cy="5272735"/>
          </a:xfrm>
          <a:prstGeom prst="rect">
            <a:avLst/>
          </a:prstGeom>
        </p:spPr>
      </p:pic>
      <p:sp>
        <p:nvSpPr>
          <p:cNvPr id="4" name="Rectangle 3"/>
          <p:cNvSpPr/>
          <p:nvPr/>
        </p:nvSpPr>
        <p:spPr>
          <a:xfrm>
            <a:off x="2656379" y="6107668"/>
            <a:ext cx="3831242" cy="369332"/>
          </a:xfrm>
          <a:prstGeom prst="rect">
            <a:avLst/>
          </a:prstGeom>
        </p:spPr>
        <p:txBody>
          <a:bodyPr wrap="none">
            <a:spAutoFit/>
          </a:bodyPr>
          <a:lstStyle/>
          <a:p>
            <a:r>
              <a:rPr lang="en-US" dirty="0"/>
              <a:t>https://www.guardicore.com/product/</a:t>
            </a:r>
          </a:p>
        </p:txBody>
      </p:sp>
    </p:spTree>
    <p:extLst>
      <p:ext uri="{BB962C8B-B14F-4D97-AF65-F5344CB8AC3E}">
        <p14:creationId xmlns:p14="http://schemas.microsoft.com/office/powerpoint/2010/main" val="10997260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t>One Time Password Token Type</a:t>
            </a:r>
          </a:p>
        </p:txBody>
      </p:sp>
      <p:sp>
        <p:nvSpPr>
          <p:cNvPr id="66563" name="Rectangle 3"/>
          <p:cNvSpPr>
            <a:spLocks noGrp="1" noChangeArrowheads="1"/>
          </p:cNvSpPr>
          <p:nvPr>
            <p:ph idx="1"/>
          </p:nvPr>
        </p:nvSpPr>
        <p:spPr/>
        <p:txBody>
          <a:bodyPr/>
          <a:lstStyle/>
          <a:p>
            <a:pPr>
              <a:buNone/>
            </a:pPr>
            <a:r>
              <a:rPr lang="en-US" dirty="0" smtClean="0"/>
              <a:t>One time passwords are one of two types that we are about to discuss.</a:t>
            </a:r>
          </a:p>
          <a:p>
            <a:pPr lvl="1"/>
            <a:r>
              <a:rPr lang="en-US" dirty="0" smtClean="0"/>
              <a:t>Synchronous </a:t>
            </a:r>
          </a:p>
          <a:p>
            <a:pPr lvl="1"/>
            <a:r>
              <a:rPr lang="en-US" dirty="0" smtClean="0"/>
              <a:t>Asynchronous</a:t>
            </a:r>
          </a:p>
          <a:p>
            <a:pPr>
              <a:buNone/>
            </a:pPr>
            <a:endParaRPr lang="en-US" dirty="0" smtClean="0"/>
          </a:p>
        </p:txBody>
      </p:sp>
    </p:spTree>
    <p:extLst>
      <p:ext uri="{BB962C8B-B14F-4D97-AF65-F5344CB8AC3E}">
        <p14:creationId xmlns:p14="http://schemas.microsoft.com/office/powerpoint/2010/main" val="14279811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r>
              <a:rPr lang="en-US" sz="4800" dirty="0" smtClean="0"/>
              <a:t>Synchronous One Time Password</a:t>
            </a:r>
            <a:endParaRPr lang="en-US" dirty="0" smtClean="0"/>
          </a:p>
        </p:txBody>
      </p:sp>
      <p:sp>
        <p:nvSpPr>
          <p:cNvPr id="66563" name="Rectangle 3"/>
          <p:cNvSpPr>
            <a:spLocks noGrp="1" noChangeArrowheads="1"/>
          </p:cNvSpPr>
          <p:nvPr>
            <p:ph idx="1"/>
          </p:nvPr>
        </p:nvSpPr>
        <p:spPr/>
        <p:txBody>
          <a:bodyPr/>
          <a:lstStyle/>
          <a:p>
            <a:pPr>
              <a:buNone/>
            </a:pPr>
            <a:r>
              <a:rPr lang="en-US" dirty="0" smtClean="0"/>
              <a:t>Synchronous – uses time to synchronize between token and authentication server</a:t>
            </a:r>
          </a:p>
          <a:p>
            <a:pPr lvl="1"/>
            <a:r>
              <a:rPr lang="en-US" dirty="0" smtClean="0"/>
              <a:t>Clocks must be synchronized!</a:t>
            </a:r>
          </a:p>
          <a:p>
            <a:pPr lvl="1"/>
            <a:r>
              <a:rPr lang="en-US" dirty="0" smtClean="0"/>
              <a:t>Can also use counter-sync which a button is pushed that increments values on the token and the server</a:t>
            </a:r>
          </a:p>
          <a:p>
            <a:endParaRPr lang="en-US" dirty="0" smtClean="0"/>
          </a:p>
        </p:txBody>
      </p:sp>
    </p:spTree>
    <p:extLst>
      <p:ext uri="{BB962C8B-B14F-4D97-AF65-F5344CB8AC3E}">
        <p14:creationId xmlns:p14="http://schemas.microsoft.com/office/powerpoint/2010/main" val="331394692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fontScale="90000"/>
          </a:bodyPr>
          <a:lstStyle/>
          <a:p>
            <a:pPr eaLnBrk="1" hangingPunct="1"/>
            <a:r>
              <a:rPr lang="en-US" sz="4000" dirty="0" smtClean="0"/>
              <a:t>Synchronous One Time Password</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789800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descr="http://ts1.mm.bing.net/th?&amp;id=HN.607999122647679349&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732516"/>
            <a:ext cx="1905000" cy="10477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5858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dirty="0"/>
              <a:t>Asynchronous </a:t>
            </a:r>
            <a:r>
              <a:rPr lang="en-US" dirty="0" smtClean="0"/>
              <a:t>OTP</a:t>
            </a:r>
          </a:p>
        </p:txBody>
      </p:sp>
      <p:sp>
        <p:nvSpPr>
          <p:cNvPr id="68611" name="Rectangle 3"/>
          <p:cNvSpPr>
            <a:spLocks noGrp="1" noChangeArrowheads="1"/>
          </p:cNvSpPr>
          <p:nvPr>
            <p:ph idx="1"/>
          </p:nvPr>
        </p:nvSpPr>
        <p:spPr/>
        <p:txBody>
          <a:bodyPr/>
          <a:lstStyle/>
          <a:p>
            <a:pPr>
              <a:buNone/>
            </a:pPr>
            <a:r>
              <a:rPr lang="en-US" dirty="0" smtClean="0"/>
              <a:t>Asynchronous</a:t>
            </a:r>
          </a:p>
          <a:p>
            <a:pPr lvl="1"/>
            <a:r>
              <a:rPr lang="en-US" dirty="0" smtClean="0"/>
              <a:t>Challenge response</a:t>
            </a:r>
          </a:p>
          <a:p>
            <a:pPr lvl="2"/>
            <a:r>
              <a:rPr lang="en-US" dirty="0" smtClean="0"/>
              <a:t>Auth sends a challenge (a random value called a nonce)* </a:t>
            </a:r>
          </a:p>
          <a:p>
            <a:pPr lvl="2"/>
            <a:r>
              <a:rPr lang="en-US" dirty="0" smtClean="0"/>
              <a:t>User enters nonce into token, along with PIN</a:t>
            </a:r>
          </a:p>
          <a:p>
            <a:pPr lvl="2"/>
            <a:r>
              <a:rPr lang="en-US" dirty="0" smtClean="0"/>
              <a:t>Token encrypts nonce and returns value</a:t>
            </a:r>
          </a:p>
          <a:p>
            <a:pPr lvl="2"/>
            <a:r>
              <a:rPr lang="en-US" dirty="0" smtClean="0"/>
              <a:t>Users inputs value into workstation</a:t>
            </a:r>
          </a:p>
          <a:p>
            <a:pPr lvl="2"/>
            <a:r>
              <a:rPr lang="en-US" dirty="0" smtClean="0"/>
              <a:t>If server can decrypt then you are good.</a:t>
            </a:r>
          </a:p>
        </p:txBody>
      </p:sp>
    </p:spTree>
    <p:extLst>
      <p:ext uri="{BB962C8B-B14F-4D97-AF65-F5344CB8AC3E}">
        <p14:creationId xmlns:p14="http://schemas.microsoft.com/office/powerpoint/2010/main" val="10512549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Challenge OTP</a:t>
            </a:r>
          </a:p>
        </p:txBody>
      </p:sp>
      <p:pic>
        <p:nvPicPr>
          <p:cNvPr id="69635" name="Picture 3" descr="challenge-smart-card"/>
          <p:cNvPicPr>
            <a:picLocks noChangeAspect="1" noChangeArrowheads="1"/>
          </p:cNvPicPr>
          <p:nvPr/>
        </p:nvPicPr>
        <p:blipFill>
          <a:blip r:embed="rId2" cstate="print"/>
          <a:srcRect/>
          <a:stretch>
            <a:fillRect/>
          </a:stretch>
        </p:blipFill>
        <p:spPr bwMode="auto">
          <a:xfrm>
            <a:off x="762000" y="1676400"/>
            <a:ext cx="6934200" cy="4577321"/>
          </a:xfrm>
          <a:prstGeom prst="rect">
            <a:avLst/>
          </a:prstGeom>
          <a:noFill/>
          <a:ln w="9525">
            <a:noFill/>
            <a:miter lim="800000"/>
            <a:headEnd/>
            <a:tailEnd/>
          </a:ln>
        </p:spPr>
      </p:pic>
    </p:spTree>
    <p:extLst>
      <p:ext uri="{BB962C8B-B14F-4D97-AF65-F5344CB8AC3E}">
        <p14:creationId xmlns:p14="http://schemas.microsoft.com/office/powerpoint/2010/main" val="23951338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Other Types of Authentication</a:t>
            </a:r>
          </a:p>
        </p:txBody>
      </p:sp>
      <p:sp>
        <p:nvSpPr>
          <p:cNvPr id="70659" name="Rectangle 3"/>
          <p:cNvSpPr>
            <a:spLocks noGrp="1" noChangeArrowheads="1"/>
          </p:cNvSpPr>
          <p:nvPr>
            <p:ph idx="1"/>
          </p:nvPr>
        </p:nvSpPr>
        <p:spPr/>
        <p:txBody>
          <a:bodyPr/>
          <a:lstStyle/>
          <a:p>
            <a:pPr>
              <a:buNone/>
            </a:pPr>
            <a:r>
              <a:rPr lang="en-US" dirty="0" smtClean="0"/>
              <a:t>Other types of Authentication that we are about to discuss are</a:t>
            </a:r>
          </a:p>
          <a:p>
            <a:r>
              <a:rPr lang="en-US" dirty="0" smtClean="0"/>
              <a:t>Digital Signatures</a:t>
            </a:r>
          </a:p>
          <a:p>
            <a:r>
              <a:rPr lang="en-US" dirty="0" smtClean="0"/>
              <a:t>Memory Cards</a:t>
            </a:r>
          </a:p>
          <a:p>
            <a:r>
              <a:rPr lang="en-US" dirty="0" smtClean="0"/>
              <a:t>Smart Cards</a:t>
            </a:r>
          </a:p>
          <a:p>
            <a:endParaRPr lang="en-US" dirty="0" smtClean="0"/>
          </a:p>
        </p:txBody>
      </p:sp>
    </p:spTree>
    <p:extLst>
      <p:ext uri="{BB962C8B-B14F-4D97-AF65-F5344CB8AC3E}">
        <p14:creationId xmlns:p14="http://schemas.microsoft.com/office/powerpoint/2010/main" val="27441430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Digital Signatures</a:t>
            </a:r>
          </a:p>
        </p:txBody>
      </p:sp>
      <p:sp>
        <p:nvSpPr>
          <p:cNvPr id="70659" name="Rectangle 3"/>
          <p:cNvSpPr>
            <a:spLocks noGrp="1" noChangeArrowheads="1"/>
          </p:cNvSpPr>
          <p:nvPr>
            <p:ph idx="1"/>
          </p:nvPr>
        </p:nvSpPr>
        <p:spPr/>
        <p:txBody>
          <a:bodyPr/>
          <a:lstStyle/>
          <a:p>
            <a:pPr>
              <a:buNone/>
            </a:pPr>
            <a:r>
              <a:rPr lang="en-US" dirty="0" smtClean="0"/>
              <a:t>Digital Signature (talk about in more depth in chapter 8).</a:t>
            </a:r>
          </a:p>
          <a:p>
            <a:pPr lvl="1"/>
            <a:r>
              <a:rPr lang="en-US" dirty="0" smtClean="0"/>
              <a:t>Take a hash value of a message, encrypt hash with your private key</a:t>
            </a:r>
          </a:p>
          <a:p>
            <a:pPr lvl="1"/>
            <a:r>
              <a:rPr lang="en-US" dirty="0" smtClean="0"/>
              <a:t>Anyone with your public key can decrypt and verify message is from you.</a:t>
            </a:r>
          </a:p>
        </p:txBody>
      </p:sp>
    </p:spTree>
    <p:extLst>
      <p:ext uri="{BB962C8B-B14F-4D97-AF65-F5344CB8AC3E}">
        <p14:creationId xmlns:p14="http://schemas.microsoft.com/office/powerpoint/2010/main" val="3911808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Autofit/>
          </a:bodyPr>
          <a:lstStyle/>
          <a:p>
            <a:pPr eaLnBrk="1" hangingPunct="1"/>
            <a:r>
              <a:rPr lang="en-US" sz="3200" dirty="0" smtClean="0"/>
              <a:t>Memory Cards – e.g. strip only w/o chip &amp; pin</a:t>
            </a:r>
          </a:p>
        </p:txBody>
      </p:sp>
      <p:pic>
        <p:nvPicPr>
          <p:cNvPr id="71683" name="Picture 3" descr="credit-card-visa"/>
          <p:cNvPicPr>
            <a:picLocks noChangeAspect="1" noChangeArrowheads="1"/>
          </p:cNvPicPr>
          <p:nvPr/>
        </p:nvPicPr>
        <p:blipFill>
          <a:blip r:embed="rId2" cstate="print"/>
          <a:srcRect/>
          <a:stretch>
            <a:fillRect/>
          </a:stretch>
        </p:blipFill>
        <p:spPr bwMode="auto">
          <a:xfrm>
            <a:off x="1219200" y="1524000"/>
            <a:ext cx="6292851" cy="4719638"/>
          </a:xfrm>
          <a:prstGeom prst="rect">
            <a:avLst/>
          </a:prstGeom>
          <a:noFill/>
          <a:ln w="9525">
            <a:noFill/>
            <a:miter lim="800000"/>
            <a:headEnd/>
            <a:tailEnd/>
          </a:ln>
        </p:spPr>
      </p:pic>
    </p:spTree>
    <p:extLst>
      <p:ext uri="{BB962C8B-B14F-4D97-AF65-F5344CB8AC3E}">
        <p14:creationId xmlns:p14="http://schemas.microsoft.com/office/powerpoint/2010/main" val="28433037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smtClean="0"/>
              <a:t>Memory Cards</a:t>
            </a:r>
          </a:p>
        </p:txBody>
      </p:sp>
      <p:sp>
        <p:nvSpPr>
          <p:cNvPr id="72707" name="Rectangle 3"/>
          <p:cNvSpPr>
            <a:spLocks noGrp="1" noChangeArrowheads="1"/>
          </p:cNvSpPr>
          <p:nvPr>
            <p:ph idx="1"/>
          </p:nvPr>
        </p:nvSpPr>
        <p:spPr/>
        <p:txBody>
          <a:bodyPr/>
          <a:lstStyle/>
          <a:p>
            <a:r>
              <a:rPr lang="en-US" dirty="0" smtClean="0"/>
              <a:t>NOT a smart card</a:t>
            </a:r>
          </a:p>
          <a:p>
            <a:r>
              <a:rPr lang="en-US" dirty="0" smtClean="0"/>
              <a:t>Holds information, does NOT process</a:t>
            </a:r>
          </a:p>
          <a:p>
            <a:r>
              <a:rPr lang="en-US" dirty="0" smtClean="0"/>
              <a:t>A memory card holds authentication info, usually you’ll want to pair this with a PIN… WHY?</a:t>
            </a:r>
          </a:p>
          <a:p>
            <a:r>
              <a:rPr lang="en-US" dirty="0" smtClean="0"/>
              <a:t>A credit card or ATM card is a type of memory card, so is a key/swipe card </a:t>
            </a:r>
          </a:p>
          <a:p>
            <a:r>
              <a:rPr lang="en-US" dirty="0" smtClean="0"/>
              <a:t>Usually insecure, easily copied.*</a:t>
            </a:r>
          </a:p>
        </p:txBody>
      </p:sp>
    </p:spTree>
    <p:extLst>
      <p:ext uri="{BB962C8B-B14F-4D97-AF65-F5344CB8AC3E}">
        <p14:creationId xmlns:p14="http://schemas.microsoft.com/office/powerpoint/2010/main" val="27052681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t>Smart Card</a:t>
            </a:r>
          </a:p>
        </p:txBody>
      </p:sp>
      <p:pic>
        <p:nvPicPr>
          <p:cNvPr id="73731" name="Picture 3" descr="smartcard"/>
          <p:cNvPicPr>
            <a:picLocks noChangeAspect="1" noChangeArrowheads="1"/>
          </p:cNvPicPr>
          <p:nvPr/>
        </p:nvPicPr>
        <p:blipFill>
          <a:blip r:embed="rId2" cstate="print"/>
          <a:srcRect/>
          <a:stretch>
            <a:fillRect/>
          </a:stretch>
        </p:blipFill>
        <p:spPr bwMode="auto">
          <a:xfrm>
            <a:off x="1066800" y="1600200"/>
            <a:ext cx="6553200" cy="4913507"/>
          </a:xfrm>
          <a:prstGeom prst="rect">
            <a:avLst/>
          </a:prstGeom>
          <a:noFill/>
          <a:ln w="9525">
            <a:noFill/>
            <a:miter lim="800000"/>
            <a:headEnd/>
            <a:tailEnd/>
          </a:ln>
        </p:spPr>
      </p:pic>
    </p:spTree>
    <p:extLst>
      <p:ext uri="{BB962C8B-B14F-4D97-AF65-F5344CB8AC3E}">
        <p14:creationId xmlns:p14="http://schemas.microsoft.com/office/powerpoint/2010/main" val="2628594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smtClean="0"/>
              <a:t>http://www.gartner.com/webinar/3178622</a:t>
            </a:r>
            <a:endParaRPr lang="en-US" sz="1400" dirty="0">
              <a:solidFill>
                <a:schemeClr val="dk1"/>
              </a:solidFill>
            </a:endParaRPr>
          </a:p>
        </p:txBody>
      </p:sp>
      <p:sp>
        <p:nvSpPr>
          <p:cNvPr id="4" name="Rectangle 3"/>
          <p:cNvSpPr/>
          <p:nvPr/>
        </p:nvSpPr>
        <p:spPr>
          <a:xfrm>
            <a:off x="0" y="0"/>
            <a:ext cx="9144000" cy="43088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200" b="1" dirty="0"/>
              <a:t>IT Spending Forecast, 4Q15 Update: What Will Make Headlines in 2016?</a:t>
            </a:r>
            <a:endParaRPr lang="en-US" sz="2200" dirty="0"/>
          </a:p>
        </p:txBody>
      </p:sp>
      <p:pic>
        <p:nvPicPr>
          <p:cNvPr id="10" name="Picture 9"/>
          <p:cNvPicPr>
            <a:picLocks noChangeAspect="1"/>
          </p:cNvPicPr>
          <p:nvPr/>
        </p:nvPicPr>
        <p:blipFill>
          <a:blip r:embed="rId3"/>
          <a:stretch>
            <a:fillRect/>
          </a:stretch>
        </p:blipFill>
        <p:spPr>
          <a:xfrm>
            <a:off x="196500" y="430887"/>
            <a:ext cx="8732088" cy="6119336"/>
          </a:xfrm>
          <a:prstGeom prst="rect">
            <a:avLst/>
          </a:prstGeom>
        </p:spPr>
      </p:pic>
      <p:sp>
        <p:nvSpPr>
          <p:cNvPr id="11" name="Rectangle 10"/>
          <p:cNvSpPr/>
          <p:nvPr/>
        </p:nvSpPr>
        <p:spPr>
          <a:xfrm>
            <a:off x="2362200" y="609600"/>
            <a:ext cx="3200400"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rgbClr val="000000"/>
                </a:solidFill>
                <a:latin typeface="Arial" panose="020B0604020202020204" pitchFamily="34" charset="0"/>
              </a:rPr>
              <a:t>2016 Security spend exceeds $84.3 billion! </a:t>
            </a:r>
          </a:p>
        </p:txBody>
      </p:sp>
      <p:sp>
        <p:nvSpPr>
          <p:cNvPr id="12" name="Rectangle 11"/>
          <p:cNvSpPr/>
          <p:nvPr/>
        </p:nvSpPr>
        <p:spPr>
          <a:xfrm>
            <a:off x="0" y="4734342"/>
            <a:ext cx="2514600" cy="21236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rgbClr val="000000"/>
                </a:solidFill>
                <a:latin typeface="Arial" panose="020B0604020202020204" pitchFamily="34" charset="0"/>
              </a:rPr>
              <a:t>Market Trends</a:t>
            </a: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Secure </a:t>
            </a:r>
            <a:r>
              <a:rPr lang="en-US" dirty="0">
                <a:solidFill>
                  <a:srgbClr val="000000"/>
                </a:solidFill>
                <a:latin typeface="Arial" panose="020B0604020202020204" pitchFamily="34" charset="0"/>
              </a:rPr>
              <a:t>Cloud/SaaS</a:t>
            </a: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Behavioral </a:t>
            </a:r>
            <a:r>
              <a:rPr lang="en-US" dirty="0">
                <a:solidFill>
                  <a:srgbClr val="000000"/>
                </a:solidFill>
                <a:latin typeface="Arial" panose="020B0604020202020204" pitchFamily="34" charset="0"/>
              </a:rPr>
              <a:t>Analysis</a:t>
            </a: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Algorithmic Security</a:t>
            </a:r>
          </a:p>
          <a:p>
            <a:pPr marL="285750" indent="-285750">
              <a:buFont typeface="Arial" panose="020B0604020202020204" pitchFamily="34" charset="0"/>
              <a:buChar char="•"/>
            </a:pPr>
            <a:r>
              <a:rPr lang="en-US" dirty="0" err="1" smtClean="0">
                <a:solidFill>
                  <a:srgbClr val="000000"/>
                </a:solidFill>
                <a:latin typeface="Arial" panose="020B0604020202020204" pitchFamily="34" charset="0"/>
              </a:rPr>
              <a:t>IoT</a:t>
            </a: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Analytics</a:t>
            </a:r>
            <a:endParaRPr lang="en-US" dirty="0">
              <a:solidFill>
                <a:srgbClr val="000000"/>
              </a:solidFill>
              <a:latin typeface="Arial" panose="020B0604020202020204" pitchFamily="34" charset="0"/>
            </a:endParaRPr>
          </a:p>
          <a:p>
            <a:pPr marL="285750" indent="-285750">
              <a:buFont typeface="Arial" panose="020B0604020202020204" pitchFamily="34" charset="0"/>
              <a:buChar char="•"/>
            </a:pPr>
            <a:r>
              <a:rPr lang="en-US" dirty="0" smtClean="0">
                <a:solidFill>
                  <a:srgbClr val="000000"/>
                </a:solidFill>
                <a:latin typeface="Arial" panose="020B0604020202020204" pitchFamily="34" charset="0"/>
              </a:rPr>
              <a:t>Intel </a:t>
            </a:r>
            <a:r>
              <a:rPr lang="en-US" dirty="0">
                <a:solidFill>
                  <a:srgbClr val="000000"/>
                </a:solidFill>
                <a:latin typeface="Arial" panose="020B0604020202020204" pitchFamily="34" charset="0"/>
              </a:rPr>
              <a:t>Sharing</a:t>
            </a:r>
          </a:p>
        </p:txBody>
      </p:sp>
    </p:spTree>
    <p:extLst>
      <p:ext uri="{BB962C8B-B14F-4D97-AF65-F5344CB8AC3E}">
        <p14:creationId xmlns:p14="http://schemas.microsoft.com/office/powerpoint/2010/main" val="21196400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smtClean="0"/>
              <a:t>Smart Card</a:t>
            </a:r>
          </a:p>
        </p:txBody>
      </p:sp>
      <p:sp>
        <p:nvSpPr>
          <p:cNvPr id="74755" name="Rectangle 3"/>
          <p:cNvSpPr>
            <a:spLocks noGrp="1" noChangeArrowheads="1"/>
          </p:cNvSpPr>
          <p:nvPr>
            <p:ph idx="1"/>
          </p:nvPr>
        </p:nvSpPr>
        <p:spPr/>
        <p:txBody>
          <a:bodyPr>
            <a:normAutofit/>
          </a:bodyPr>
          <a:lstStyle/>
          <a:p>
            <a:r>
              <a:rPr lang="en-US" sz="2600" dirty="0" smtClean="0"/>
              <a:t>Much more secure than memory cards</a:t>
            </a:r>
          </a:p>
          <a:p>
            <a:r>
              <a:rPr lang="en-US" sz="2600" dirty="0" smtClean="0"/>
              <a:t>Can actually process information</a:t>
            </a:r>
          </a:p>
          <a:p>
            <a:r>
              <a:rPr lang="en-US" sz="2600" dirty="0" smtClean="0"/>
              <a:t>Includes a microprocessor and ICs</a:t>
            </a:r>
          </a:p>
          <a:p>
            <a:r>
              <a:rPr lang="en-US" sz="2600" dirty="0" smtClean="0"/>
              <a:t>Can provide two factor authentication, as you the card can store authentication protected by a pin. (so you need the card, and you need to know something)</a:t>
            </a:r>
          </a:p>
          <a:p>
            <a:r>
              <a:rPr lang="en-US" sz="2600" dirty="0" smtClean="0"/>
              <a:t>Two types</a:t>
            </a:r>
          </a:p>
          <a:p>
            <a:pPr lvl="1"/>
            <a:r>
              <a:rPr lang="en-US" sz="2400" dirty="0" smtClean="0"/>
              <a:t>Contact </a:t>
            </a:r>
          </a:p>
          <a:p>
            <a:pPr lvl="1"/>
            <a:r>
              <a:rPr lang="en-US" sz="2400" dirty="0" smtClean="0"/>
              <a:t>contactless</a:t>
            </a:r>
          </a:p>
        </p:txBody>
      </p:sp>
    </p:spTree>
    <p:extLst>
      <p:ext uri="{BB962C8B-B14F-4D97-AF65-F5344CB8AC3E}">
        <p14:creationId xmlns:p14="http://schemas.microsoft.com/office/powerpoint/2010/main" val="183268985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91</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6092"/>
            <a:ext cx="7924800" cy="609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7002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Smart Card Attacks</a:t>
            </a:r>
          </a:p>
        </p:txBody>
      </p:sp>
      <p:sp>
        <p:nvSpPr>
          <p:cNvPr id="75779" name="Rectangle 3"/>
          <p:cNvSpPr>
            <a:spLocks noGrp="1" noChangeArrowheads="1"/>
          </p:cNvSpPr>
          <p:nvPr>
            <p:ph idx="1"/>
          </p:nvPr>
        </p:nvSpPr>
        <p:spPr/>
        <p:txBody>
          <a:bodyPr>
            <a:normAutofit lnSpcReduction="10000"/>
          </a:bodyPr>
          <a:lstStyle/>
          <a:p>
            <a:pPr>
              <a:buNone/>
            </a:pPr>
            <a:r>
              <a:rPr lang="en-US" dirty="0" smtClean="0"/>
              <a:t>There are attacks against smart cards</a:t>
            </a:r>
          </a:p>
          <a:p>
            <a:endParaRPr lang="en-US" dirty="0" smtClean="0"/>
          </a:p>
          <a:p>
            <a:pPr>
              <a:buNone/>
            </a:pPr>
            <a:r>
              <a:rPr lang="en-US" dirty="0" smtClean="0"/>
              <a:t>1. Fault generation – manipulate environmental controls and measure errors in order to reverse engineer logic etc.</a:t>
            </a:r>
          </a:p>
          <a:p>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(more)</a:t>
            </a:r>
          </a:p>
        </p:txBody>
      </p:sp>
    </p:spTree>
    <p:extLst>
      <p:ext uri="{BB962C8B-B14F-4D97-AF65-F5344CB8AC3E}">
        <p14:creationId xmlns:p14="http://schemas.microsoft.com/office/powerpoint/2010/main" val="12097915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mtClean="0"/>
              <a:t>Smart Card Attacks</a:t>
            </a:r>
          </a:p>
        </p:txBody>
      </p:sp>
      <p:sp>
        <p:nvSpPr>
          <p:cNvPr id="76803" name="Rectangle 3"/>
          <p:cNvSpPr>
            <a:spLocks noGrp="1" noChangeArrowheads="1"/>
          </p:cNvSpPr>
          <p:nvPr>
            <p:ph idx="1"/>
          </p:nvPr>
        </p:nvSpPr>
        <p:spPr/>
        <p:txBody>
          <a:bodyPr/>
          <a:lstStyle/>
          <a:p>
            <a:pPr>
              <a:buNone/>
            </a:pPr>
            <a:r>
              <a:rPr lang="en-US" dirty="0" smtClean="0"/>
              <a:t>2. Side Channel Attacks – Measure the cards while they work</a:t>
            </a:r>
          </a:p>
          <a:p>
            <a:pPr lvl="1"/>
            <a:r>
              <a:rPr lang="en-US" dirty="0" smtClean="0"/>
              <a:t>Differential power analysis – measure power emissions</a:t>
            </a:r>
          </a:p>
          <a:p>
            <a:pPr lvl="1"/>
            <a:r>
              <a:rPr lang="en-US" dirty="0" smtClean="0"/>
              <a:t>Electromagnetic analysis – example frequencies emitted</a:t>
            </a:r>
          </a:p>
          <a:p>
            <a:pPr lvl="1"/>
            <a:endParaRPr lang="en-US" dirty="0" smtClean="0"/>
          </a:p>
          <a:p>
            <a:pPr lvl="1"/>
            <a:endParaRPr lang="en-US" dirty="0" smtClean="0"/>
          </a:p>
          <a:p>
            <a:pPr algn="ctr">
              <a:buNone/>
            </a:pPr>
            <a:r>
              <a:rPr lang="en-US" dirty="0" smtClean="0"/>
              <a:t>(more)</a:t>
            </a:r>
          </a:p>
          <a:p>
            <a:endParaRPr lang="en-US" dirty="0" smtClean="0"/>
          </a:p>
        </p:txBody>
      </p:sp>
    </p:spTree>
    <p:extLst>
      <p:ext uri="{BB962C8B-B14F-4D97-AF65-F5344CB8AC3E}">
        <p14:creationId xmlns:p14="http://schemas.microsoft.com/office/powerpoint/2010/main" val="10741305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mtClean="0"/>
              <a:t>Smart Card Attacks</a:t>
            </a:r>
          </a:p>
        </p:txBody>
      </p:sp>
      <p:sp>
        <p:nvSpPr>
          <p:cNvPr id="77827" name="Rectangle 3"/>
          <p:cNvSpPr>
            <a:spLocks noGrp="1" noChangeArrowheads="1"/>
          </p:cNvSpPr>
          <p:nvPr>
            <p:ph idx="1"/>
          </p:nvPr>
        </p:nvSpPr>
        <p:spPr/>
        <p:txBody>
          <a:bodyPr/>
          <a:lstStyle/>
          <a:p>
            <a:pPr>
              <a:buNone/>
            </a:pPr>
            <a:r>
              <a:rPr lang="en-US" dirty="0" smtClean="0"/>
              <a:t>3. Micro probing* - using needles to vibrations to remove the outer protection on the cards circuits. Then tap into ROMS if possible or “die” ROMS to read data.</a:t>
            </a:r>
          </a:p>
        </p:txBody>
      </p:sp>
    </p:spTree>
    <p:extLst>
      <p:ext uri="{BB962C8B-B14F-4D97-AF65-F5344CB8AC3E}">
        <p14:creationId xmlns:p14="http://schemas.microsoft.com/office/powerpoint/2010/main" val="23531706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p:cNvSpPr>
            <a:spLocks noGrp="1" noChangeArrowheads="1"/>
          </p:cNvSpPr>
          <p:nvPr>
            <p:ph type="title"/>
          </p:nvPr>
        </p:nvSpPr>
        <p:spPr/>
        <p:txBody>
          <a:bodyPr/>
          <a:lstStyle/>
          <a:p>
            <a:pPr eaLnBrk="1" hangingPunct="1"/>
            <a:r>
              <a:rPr lang="en-US" smtClean="0"/>
              <a:t>Authorization</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4112356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mtClean="0"/>
              <a:t>Authorization</a:t>
            </a:r>
          </a:p>
        </p:txBody>
      </p:sp>
      <p:sp>
        <p:nvSpPr>
          <p:cNvPr id="79875" name="Rectangle 3"/>
          <p:cNvSpPr>
            <a:spLocks noGrp="1" noChangeArrowheads="1"/>
          </p:cNvSpPr>
          <p:nvPr>
            <p:ph idx="1"/>
          </p:nvPr>
        </p:nvSpPr>
        <p:spPr/>
        <p:txBody>
          <a:bodyPr/>
          <a:lstStyle/>
          <a:p>
            <a:pPr>
              <a:buNone/>
            </a:pPr>
            <a:r>
              <a:rPr lang="en-US" dirty="0" smtClean="0"/>
              <a:t>Now that I proved I am who I say I am, what can I do?</a:t>
            </a:r>
          </a:p>
          <a:p>
            <a:pPr lvl="1"/>
            <a:r>
              <a:rPr lang="en-US" dirty="0" smtClean="0"/>
              <a:t>Both </a:t>
            </a:r>
            <a:r>
              <a:rPr lang="en-US" dirty="0" err="1" smtClean="0"/>
              <a:t>OSes</a:t>
            </a:r>
            <a:r>
              <a:rPr lang="en-US" dirty="0" smtClean="0"/>
              <a:t> and Applications can provide this functionality.</a:t>
            </a:r>
          </a:p>
          <a:p>
            <a:pPr lvl="1"/>
            <a:r>
              <a:rPr lang="en-US" dirty="0" smtClean="0"/>
              <a:t>Authorization can be provided based on user, groups, roles, rules, physical location, time of day (</a:t>
            </a:r>
            <a:r>
              <a:rPr lang="en-US" i="1" dirty="0" smtClean="0"/>
              <a:t>temporal isolation</a:t>
            </a:r>
            <a:r>
              <a:rPr lang="en-US" dirty="0" smtClean="0"/>
              <a:t>)* or transaction type (example a teller may be able to withdrawal small amounts, but require manager for large withdrawals)</a:t>
            </a:r>
          </a:p>
        </p:txBody>
      </p:sp>
    </p:spTree>
    <p:extLst>
      <p:ext uri="{BB962C8B-B14F-4D97-AF65-F5344CB8AC3E}">
        <p14:creationId xmlns:p14="http://schemas.microsoft.com/office/powerpoint/2010/main" val="8474087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dirty="0" smtClean="0"/>
              <a:t>Authorization principals</a:t>
            </a:r>
          </a:p>
        </p:txBody>
      </p:sp>
      <p:sp>
        <p:nvSpPr>
          <p:cNvPr id="80899" name="Rectangle 3"/>
          <p:cNvSpPr>
            <a:spLocks noGrp="1" noChangeArrowheads="1"/>
          </p:cNvSpPr>
          <p:nvPr>
            <p:ph idx="1"/>
          </p:nvPr>
        </p:nvSpPr>
        <p:spPr/>
        <p:txBody>
          <a:bodyPr>
            <a:normAutofit lnSpcReduction="10000"/>
          </a:bodyPr>
          <a:lstStyle/>
          <a:p>
            <a:r>
              <a:rPr lang="en-US" dirty="0" smtClean="0"/>
              <a:t>Default NO access (implicit deny)* - Unless a subject is explicitly given access to an object, then they are implicitly denied access. </a:t>
            </a:r>
          </a:p>
          <a:p>
            <a:pPr lvl="1"/>
            <a:r>
              <a:rPr lang="en-US" dirty="0" smtClean="0"/>
              <a:t> very important principal you must understand this. </a:t>
            </a:r>
          </a:p>
          <a:p>
            <a:r>
              <a:rPr lang="en-US" dirty="0"/>
              <a:t>Roles</a:t>
            </a:r>
          </a:p>
          <a:p>
            <a:r>
              <a:rPr lang="en-US" dirty="0"/>
              <a:t>Groups</a:t>
            </a:r>
          </a:p>
          <a:p>
            <a:r>
              <a:rPr lang="en-US" dirty="0"/>
              <a:t>Physical or logical location</a:t>
            </a:r>
          </a:p>
          <a:p>
            <a:r>
              <a:rPr lang="en-US" dirty="0"/>
              <a:t>Time of day</a:t>
            </a:r>
          </a:p>
          <a:p>
            <a:r>
              <a:rPr lang="en-US" dirty="0"/>
              <a:t>Transaction-type </a:t>
            </a:r>
            <a:r>
              <a:rPr lang="en-US" dirty="0" smtClean="0"/>
              <a:t>restrictions</a:t>
            </a:r>
          </a:p>
          <a:p>
            <a:r>
              <a:rPr lang="en-US" dirty="0"/>
              <a:t>Need to know &amp; least privilege</a:t>
            </a:r>
          </a:p>
          <a:p>
            <a:pPr lvl="1"/>
            <a:endParaRPr lang="en-US" dirty="0" smtClean="0"/>
          </a:p>
          <a:p>
            <a:endParaRPr lang="en-US" dirty="0" smtClean="0"/>
          </a:p>
        </p:txBody>
      </p:sp>
    </p:spTree>
    <p:extLst>
      <p:ext uri="{BB962C8B-B14F-4D97-AF65-F5344CB8AC3E}">
        <p14:creationId xmlns:p14="http://schemas.microsoft.com/office/powerpoint/2010/main" val="9250237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Authorization Creep*</a:t>
            </a:r>
          </a:p>
        </p:txBody>
      </p:sp>
      <p:sp>
        <p:nvSpPr>
          <p:cNvPr id="81923" name="Rectangle 3"/>
          <p:cNvSpPr>
            <a:spLocks noGrp="1" noChangeArrowheads="1"/>
          </p:cNvSpPr>
          <p:nvPr>
            <p:ph idx="1"/>
          </p:nvPr>
        </p:nvSpPr>
        <p:spPr/>
        <p:txBody>
          <a:bodyPr/>
          <a:lstStyle/>
          <a:p>
            <a:pPr>
              <a:buNone/>
            </a:pPr>
            <a:r>
              <a:rPr lang="en-US" dirty="0" smtClean="0"/>
              <a:t>As a subject stays in an environment over time, their permissions accumulate even after they are no longer needed.</a:t>
            </a:r>
          </a:p>
          <a:p>
            <a:endParaRPr lang="en-US" dirty="0" smtClean="0"/>
          </a:p>
          <a:p>
            <a:pPr lvl="1"/>
            <a:r>
              <a:rPr lang="en-US" dirty="0" smtClean="0"/>
              <a:t>Auditing authorization can help mitigate this. SOX requires yearly auditing.</a:t>
            </a:r>
          </a:p>
          <a:p>
            <a:endParaRPr lang="en-US" dirty="0" smtClean="0"/>
          </a:p>
        </p:txBody>
      </p:sp>
    </p:spTree>
    <p:extLst>
      <p:ext uri="{BB962C8B-B14F-4D97-AF65-F5344CB8AC3E}">
        <p14:creationId xmlns:p14="http://schemas.microsoft.com/office/powerpoint/2010/main" val="37463325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Single Sign On</a:t>
            </a:r>
          </a:p>
        </p:txBody>
      </p:sp>
      <p:sp>
        <p:nvSpPr>
          <p:cNvPr id="83971" name="Rectangle 3"/>
          <p:cNvSpPr>
            <a:spLocks noGrp="1" noChangeArrowheads="1"/>
          </p:cNvSpPr>
          <p:nvPr>
            <p:ph idx="1"/>
          </p:nvPr>
        </p:nvSpPr>
        <p:spPr/>
        <p:txBody>
          <a:bodyPr/>
          <a:lstStyle/>
          <a:p>
            <a:pPr>
              <a:buNone/>
            </a:pPr>
            <a:r>
              <a:rPr lang="en-US" dirty="0" smtClean="0"/>
              <a:t>As environments get larger and more complex it becomes harder and harder to manage users accounts securely.</a:t>
            </a:r>
          </a:p>
          <a:p>
            <a:pPr lvl="1"/>
            <a:r>
              <a:rPr lang="en-US" dirty="0" smtClean="0"/>
              <a:t>Multiple users to create/disable</a:t>
            </a:r>
          </a:p>
          <a:p>
            <a:pPr lvl="1"/>
            <a:r>
              <a:rPr lang="en-US" dirty="0" smtClean="0"/>
              <a:t>Passwords to remember, leads to passwords security issues</a:t>
            </a:r>
          </a:p>
          <a:p>
            <a:pPr lvl="1"/>
            <a:r>
              <a:rPr lang="en-US" dirty="0" smtClean="0"/>
              <a:t>Reduces user frustration as well as IT frustration!</a:t>
            </a:r>
          </a:p>
          <a:p>
            <a:pPr lvl="1"/>
            <a:r>
              <a:rPr lang="en-US" dirty="0" smtClean="0"/>
              <a:t>Wastes your IT budget trying to manage disparate accounts.</a:t>
            </a:r>
          </a:p>
          <a:p>
            <a:endParaRPr lang="en-US" dirty="0" smtClean="0"/>
          </a:p>
        </p:txBody>
      </p:sp>
    </p:spTree>
    <p:extLst>
      <p:ext uri="{BB962C8B-B14F-4D97-AF65-F5344CB8AC3E}">
        <p14:creationId xmlns:p14="http://schemas.microsoft.com/office/powerpoint/2010/main" val="2346307800"/>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15289</Words>
  <Application>Microsoft Office PowerPoint</Application>
  <PresentationFormat>On-screen Show (4:3)</PresentationFormat>
  <Paragraphs>1404</Paragraphs>
  <Slides>199</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199</vt:i4>
      </vt:variant>
    </vt:vector>
  </HeadingPairs>
  <TitlesOfParts>
    <vt:vector size="209" baseType="lpstr">
      <vt:lpstr>ＭＳ Ｐゴシック</vt:lpstr>
      <vt:lpstr>Arial</vt:lpstr>
      <vt:lpstr>Arial Black</vt:lpstr>
      <vt:lpstr>Bookman Old Style</vt:lpstr>
      <vt:lpstr>Calibri</vt:lpstr>
      <vt:lpstr>Century Gothic</vt:lpstr>
      <vt:lpstr>Gisha</vt:lpstr>
      <vt:lpstr>Tahoma</vt:lpstr>
      <vt:lpstr>Wingdings</vt:lpstr>
      <vt:lpstr>SMU Slide TEMPLATE 20100603.ver01a</vt:lpstr>
      <vt:lpstr>Session 03: Access</vt:lpstr>
      <vt:lpstr>Housekeeping</vt:lpstr>
      <vt:lpstr>Academic Calendar &amp; Sessions</vt:lpstr>
      <vt:lpstr>Comparison of Our Class to CISSP Domains</vt:lpstr>
      <vt:lpstr>Tales from the Crypt.</vt:lpstr>
      <vt:lpstr>PowerPoint Presentation</vt:lpstr>
      <vt:lpstr>PowerPoint Presentation</vt:lpstr>
      <vt:lpstr>PowerPoint Presentation</vt:lpstr>
      <vt:lpstr>PowerPoint Presentation</vt:lpstr>
      <vt:lpstr>Interesting NSA white paper on Gold Standard Framework</vt:lpstr>
      <vt:lpstr>PowerPoint Presentation</vt:lpstr>
      <vt:lpstr>PowerPoint Presentation</vt:lpstr>
      <vt:lpstr>PowerPoint Presentation</vt:lpstr>
      <vt:lpstr>PowerPoint Presentation</vt:lpstr>
      <vt:lpstr>PowerPoint Presentation</vt:lpstr>
      <vt:lpstr>Let’s Get Started.</vt:lpstr>
      <vt:lpstr>Chris's View</vt:lpstr>
      <vt:lpstr>Access Controls</vt:lpstr>
      <vt:lpstr>Session Contents</vt:lpstr>
      <vt:lpstr>Real-World Problems</vt:lpstr>
      <vt:lpstr>Defining Access Controls</vt:lpstr>
      <vt:lpstr>Defining Subject and Object</vt:lpstr>
      <vt:lpstr>Introduction to the Reference Monitor</vt:lpstr>
      <vt:lpstr>Security Principles – CIA Triad</vt:lpstr>
      <vt:lpstr>Components of Access Control </vt:lpstr>
      <vt:lpstr>Access Controls Provide 3A</vt:lpstr>
      <vt:lpstr>Components of Access Control </vt:lpstr>
      <vt:lpstr>Identification </vt:lpstr>
      <vt:lpstr>Authentication</vt:lpstr>
      <vt:lpstr>Strong Authentication</vt:lpstr>
      <vt:lpstr>Authorization</vt:lpstr>
      <vt:lpstr>Accounting or Auditing</vt:lpstr>
      <vt:lpstr>Identity Management</vt:lpstr>
      <vt:lpstr>Identity Management</vt:lpstr>
      <vt:lpstr>Identity Management IS HARD. </vt:lpstr>
      <vt:lpstr>Identity Management</vt:lpstr>
      <vt:lpstr>Directories</vt:lpstr>
      <vt:lpstr>Directories Role in ID management</vt:lpstr>
      <vt:lpstr>Account Management Software</vt:lpstr>
      <vt:lpstr>Password Management In ID systems</vt:lpstr>
      <vt:lpstr>Federation</vt:lpstr>
      <vt:lpstr>Federation</vt:lpstr>
      <vt:lpstr>Authentication</vt:lpstr>
      <vt:lpstr>Biometrics</vt:lpstr>
      <vt:lpstr>Biometrics</vt:lpstr>
      <vt:lpstr>Biometrics</vt:lpstr>
      <vt:lpstr>CER</vt:lpstr>
      <vt:lpstr>CER</vt:lpstr>
      <vt:lpstr>Biometric problems?</vt:lpstr>
      <vt:lpstr>Biometric Types Overview</vt:lpstr>
      <vt:lpstr>Finger Print</vt:lpstr>
      <vt:lpstr>Fingerprint</vt:lpstr>
      <vt:lpstr>Hand Topography</vt:lpstr>
      <vt:lpstr>Hand Geometry</vt:lpstr>
      <vt:lpstr>Retina Scan</vt:lpstr>
      <vt:lpstr>Retina Scan</vt:lpstr>
      <vt:lpstr>Iris Scan</vt:lpstr>
      <vt:lpstr>Iris Scan</vt:lpstr>
      <vt:lpstr>Signature Dynamics</vt:lpstr>
      <vt:lpstr>Keyboard dynamics</vt:lpstr>
      <vt:lpstr>Voice Print</vt:lpstr>
      <vt:lpstr>Facial Scan</vt:lpstr>
      <vt:lpstr>Facial Scan</vt:lpstr>
      <vt:lpstr>Biometrics wrap up</vt:lpstr>
      <vt:lpstr>Biometrics wrap Up</vt:lpstr>
      <vt:lpstr>Biometrics Wrap up</vt:lpstr>
      <vt:lpstr>Passwords</vt:lpstr>
      <vt:lpstr>Passwords</vt:lpstr>
      <vt:lpstr>Passwords</vt:lpstr>
      <vt:lpstr>Problems with Passwords </vt:lpstr>
      <vt:lpstr>Password Management</vt:lpstr>
      <vt:lpstr>Password Management</vt:lpstr>
      <vt:lpstr>Password Management</vt:lpstr>
      <vt:lpstr>Passphrases</vt:lpstr>
      <vt:lpstr>Attacks on Password</vt:lpstr>
      <vt:lpstr>Virtual Password</vt:lpstr>
      <vt:lpstr>Cognitive passwords</vt:lpstr>
      <vt:lpstr>Cognitive Passwords</vt:lpstr>
      <vt:lpstr>One Time Password</vt:lpstr>
      <vt:lpstr>One Time Password Token Type</vt:lpstr>
      <vt:lpstr>Synchronous One Time Password</vt:lpstr>
      <vt:lpstr>Synchronous One Time Password</vt:lpstr>
      <vt:lpstr>Asynchronous OTP</vt:lpstr>
      <vt:lpstr>Challenge OTP</vt:lpstr>
      <vt:lpstr>Other Types of Authentication</vt:lpstr>
      <vt:lpstr>Digital Signatures</vt:lpstr>
      <vt:lpstr>Memory Cards – e.g. strip only w/o chip &amp; pin</vt:lpstr>
      <vt:lpstr>Memory Cards</vt:lpstr>
      <vt:lpstr>Smart Card</vt:lpstr>
      <vt:lpstr>Smart Card</vt:lpstr>
      <vt:lpstr>PowerPoint Presentation</vt:lpstr>
      <vt:lpstr>Smart Card Attacks</vt:lpstr>
      <vt:lpstr>Smart Card Attacks</vt:lpstr>
      <vt:lpstr>Smart Card Attacks</vt:lpstr>
      <vt:lpstr>Authorization</vt:lpstr>
      <vt:lpstr>Authorization</vt:lpstr>
      <vt:lpstr>Authorization principals</vt:lpstr>
      <vt:lpstr>Authorization Creep*</vt:lpstr>
      <vt:lpstr>Single Sign On</vt:lpstr>
      <vt:lpstr>Single Sign On</vt:lpstr>
      <vt:lpstr>SSO downsides</vt:lpstr>
      <vt:lpstr>SSO technologies</vt:lpstr>
      <vt:lpstr>Kerberos</vt:lpstr>
      <vt:lpstr>Kerberos</vt:lpstr>
      <vt:lpstr>Kerberos Components</vt:lpstr>
      <vt:lpstr>Kerberos Concerns</vt:lpstr>
      <vt:lpstr>How Kerberos Works</vt:lpstr>
      <vt:lpstr>How Kerberos Works</vt:lpstr>
      <vt:lpstr>How Kerberos Works</vt:lpstr>
      <vt:lpstr>Access Control Models</vt:lpstr>
      <vt:lpstr>Access Control Models</vt:lpstr>
      <vt:lpstr>Access Control Models</vt:lpstr>
      <vt:lpstr>DAC</vt:lpstr>
      <vt:lpstr>Malware and DAC</vt:lpstr>
      <vt:lpstr>MAC</vt:lpstr>
      <vt:lpstr>MAC</vt:lpstr>
      <vt:lpstr>Role Based Access Control</vt:lpstr>
      <vt:lpstr>Role Based Access Control</vt:lpstr>
      <vt:lpstr>Role based Access control</vt:lpstr>
      <vt:lpstr>DAC vs. MAC vs. RBAC</vt:lpstr>
      <vt:lpstr>DAC vs. MAC vs. RBAC</vt:lpstr>
      <vt:lpstr>Attribute-Based Access Control</vt:lpstr>
      <vt:lpstr>Enterprise ABAC Scenario Example </vt:lpstr>
      <vt:lpstr>DAC vs. MAC vs. ABAC</vt:lpstr>
      <vt:lpstr>10 Min break!!</vt:lpstr>
      <vt:lpstr>Access Control Techniques and Technologies</vt:lpstr>
      <vt:lpstr>Access Control technologies that support access control models</vt:lpstr>
      <vt:lpstr>Rule Based Access Control</vt:lpstr>
      <vt:lpstr>Rules Based Access Control</vt:lpstr>
      <vt:lpstr>Constrained User Interfaces</vt:lpstr>
      <vt:lpstr>Constrained View</vt:lpstr>
      <vt:lpstr>Physically Constrained UI</vt:lpstr>
      <vt:lpstr>Access Control Matrix*</vt:lpstr>
      <vt:lpstr>Capability Table*</vt:lpstr>
      <vt:lpstr>ACL*</vt:lpstr>
      <vt:lpstr>Content Dependant Access Controls</vt:lpstr>
      <vt:lpstr>Context Dependant Access Control</vt:lpstr>
      <vt:lpstr>Summary of Access Control Techniques </vt:lpstr>
      <vt:lpstr>Access Control Layers</vt:lpstr>
      <vt:lpstr> Controls and Control Types* </vt:lpstr>
      <vt:lpstr>Administrative Controls</vt:lpstr>
      <vt:lpstr>Physical Controls</vt:lpstr>
      <vt:lpstr>Technical or Logical controls</vt:lpstr>
      <vt:lpstr>Summary of Access Control Layers</vt:lpstr>
      <vt:lpstr>Threats to Access Control</vt:lpstr>
      <vt:lpstr>Threats to Access Control </vt:lpstr>
      <vt:lpstr>Top 10 Password Cracking Methods</vt:lpstr>
      <vt:lpstr>Top 10 Password Cracking Methods</vt:lpstr>
      <vt:lpstr>Final Thoughts</vt:lpstr>
      <vt:lpstr>Final Thoughts</vt:lpstr>
      <vt:lpstr>From Authorities to Audits</vt:lpstr>
      <vt:lpstr>Effectively Managed IT Controls</vt:lpstr>
      <vt:lpstr>PowerPoint Presentation</vt:lpstr>
      <vt:lpstr>Additional Materials</vt:lpstr>
      <vt:lpstr>Today's Materials</vt:lpstr>
      <vt:lpstr>DAC vs. MAC vs. RBAC</vt:lpstr>
      <vt:lpstr>Access Control List Trust Chain</vt:lpstr>
      <vt:lpstr>Attribute-Based Access Control Trust Chain</vt:lpstr>
      <vt:lpstr>SESAME</vt:lpstr>
      <vt:lpstr>SESAME</vt:lpstr>
      <vt:lpstr>Access Control Administration</vt:lpstr>
      <vt:lpstr>Centralized Access Control Administration</vt:lpstr>
      <vt:lpstr>Centralized Access Control Technologies</vt:lpstr>
      <vt:lpstr>Radius*</vt:lpstr>
      <vt:lpstr>Radius</vt:lpstr>
      <vt:lpstr>What is radius used for</vt:lpstr>
      <vt:lpstr>Radius Pros/Cons</vt:lpstr>
      <vt:lpstr>TACACS+</vt:lpstr>
      <vt:lpstr>RADIUS vs. TACACS+</vt:lpstr>
      <vt:lpstr>Diameter</vt:lpstr>
      <vt:lpstr>Centralized Access Controls overview</vt:lpstr>
      <vt:lpstr>Unauthorized Disclosure of Information</vt:lpstr>
      <vt:lpstr>Unauthorized Disclosure of Information</vt:lpstr>
      <vt:lpstr>Emanation Security</vt:lpstr>
      <vt:lpstr>Emanation Countermeasures</vt:lpstr>
      <vt:lpstr>Access Control Monitoring</vt:lpstr>
      <vt:lpstr>IDS</vt:lpstr>
      <vt:lpstr>IDS categories</vt:lpstr>
      <vt:lpstr>IDS Components</vt:lpstr>
      <vt:lpstr>IDS Components</vt:lpstr>
      <vt:lpstr>HIDS</vt:lpstr>
      <vt:lpstr>Advantages of HIDS</vt:lpstr>
      <vt:lpstr>Disadvantages of HIDS</vt:lpstr>
      <vt:lpstr>HIDS side note</vt:lpstr>
      <vt:lpstr>Network Based IDS</vt:lpstr>
      <vt:lpstr>Network Based IDS</vt:lpstr>
      <vt:lpstr>Network Based IDS</vt:lpstr>
      <vt:lpstr>NIDS Advantages</vt:lpstr>
      <vt:lpstr>NIDS problems</vt:lpstr>
      <vt:lpstr>IDS vs. IPS</vt:lpstr>
      <vt:lpstr>Signature Based</vt:lpstr>
      <vt:lpstr>Anomaly based IDS</vt:lpstr>
      <vt:lpstr>Anomaly</vt:lpstr>
      <vt:lpstr>Anomaly</vt:lpstr>
      <vt:lpstr>Rules Based</vt:lpstr>
      <vt:lpstr>Random Term #1</vt:lpstr>
      <vt:lpstr>Random Term #2</vt:lpstr>
      <vt:lpstr>Random Term #3</vt:lpstr>
      <vt:lpstr>Random Term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2016-09-14T03:24:14Z</dcterms:modified>
</cp:coreProperties>
</file>